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686" r:id="rId2"/>
    <p:sldMasterId id="2147483680" r:id="rId3"/>
    <p:sldMasterId id="2147483716" r:id="rId4"/>
    <p:sldMasterId id="2147483693" r:id="rId5"/>
    <p:sldMasterId id="2147483700" r:id="rId6"/>
    <p:sldMasterId id="2147483710" r:id="rId7"/>
    <p:sldMasterId id="2147483746" r:id="rId8"/>
    <p:sldMasterId id="2147483755" r:id="rId9"/>
  </p:sldMasterIdLst>
  <p:notesMasterIdLst>
    <p:notesMasterId r:id="rId51"/>
  </p:notesMasterIdLst>
  <p:handoutMasterIdLst>
    <p:handoutMasterId r:id="rId52"/>
  </p:handoutMasterIdLst>
  <p:sldIdLst>
    <p:sldId id="499" r:id="rId10"/>
    <p:sldId id="454" r:id="rId11"/>
    <p:sldId id="471" r:id="rId12"/>
    <p:sldId id="517" r:id="rId13"/>
    <p:sldId id="518" r:id="rId14"/>
    <p:sldId id="519" r:id="rId15"/>
    <p:sldId id="494" r:id="rId16"/>
    <p:sldId id="475" r:id="rId17"/>
    <p:sldId id="476" r:id="rId18"/>
    <p:sldId id="505" r:id="rId19"/>
    <p:sldId id="506" r:id="rId20"/>
    <p:sldId id="510" r:id="rId21"/>
    <p:sldId id="523" r:id="rId22"/>
    <p:sldId id="524" r:id="rId23"/>
    <p:sldId id="483" r:id="rId24"/>
    <p:sldId id="547" r:id="rId25"/>
    <p:sldId id="514" r:id="rId26"/>
    <p:sldId id="520" r:id="rId27"/>
    <p:sldId id="521" r:id="rId28"/>
    <p:sldId id="525" r:id="rId29"/>
    <p:sldId id="543" r:id="rId30"/>
    <p:sldId id="522" r:id="rId31"/>
    <p:sldId id="541" r:id="rId32"/>
    <p:sldId id="542" r:id="rId33"/>
    <p:sldId id="526" r:id="rId34"/>
    <p:sldId id="527" r:id="rId35"/>
    <p:sldId id="528" r:id="rId36"/>
    <p:sldId id="529" r:id="rId37"/>
    <p:sldId id="539" r:id="rId38"/>
    <p:sldId id="531" r:id="rId39"/>
    <p:sldId id="532" r:id="rId40"/>
    <p:sldId id="533" r:id="rId41"/>
    <p:sldId id="534" r:id="rId42"/>
    <p:sldId id="540" r:id="rId43"/>
    <p:sldId id="535" r:id="rId44"/>
    <p:sldId id="537" r:id="rId45"/>
    <p:sldId id="538" r:id="rId46"/>
    <p:sldId id="516" r:id="rId47"/>
    <p:sldId id="546" r:id="rId48"/>
    <p:sldId id="498" r:id="rId49"/>
    <p:sldId id="536" r:id="rId50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F3FA"/>
    <a:srgbClr val="00546E"/>
    <a:srgbClr val="B3F8A0"/>
    <a:srgbClr val="FFE699"/>
    <a:srgbClr val="FFE600"/>
    <a:srgbClr val="C57318"/>
    <a:srgbClr val="91C76F"/>
    <a:srgbClr val="E8F2E5"/>
    <a:srgbClr val="9F989A"/>
    <a:srgbClr val="9F95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35" autoAdjust="0"/>
    <p:restoredTop sz="96646" autoAdjust="0"/>
  </p:normalViewPr>
  <p:slideViewPr>
    <p:cSldViewPr snapToGrid="0">
      <p:cViewPr varScale="1">
        <p:scale>
          <a:sx n="80" d="100"/>
          <a:sy n="80" d="100"/>
        </p:scale>
        <p:origin x="268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1784" y="64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Diskurs und aktueller Stand (CO</a:t>
            </a:r>
            <a:r>
              <a:rPr lang="de-DE" sz="1800" baseline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-Preis in €/t)</a:t>
            </a:r>
          </a:p>
        </c:rich>
      </c:tx>
      <c:layout>
        <c:manualLayout>
          <c:xMode val="edge"/>
          <c:yMode val="edge"/>
          <c:x val="0.20591687755937538"/>
          <c:y val="2.90259422418012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6.7506263129206379E-2"/>
          <c:y val="0.12187712778611803"/>
          <c:w val="0.90917320924404099"/>
          <c:h val="0.70053815043601675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Tabelle1!$B$6</c:f>
              <c:strCache>
                <c:ptCount val="1"/>
                <c:pt idx="0">
                  <c:v>MCC-PIK (Verkehr)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2536530050759566E-2"/>
                  <c:y val="-2.807028083935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42-4575-BBCB-9254AEDDD377}"/>
                </c:ext>
              </c:extLst>
            </c:dLbl>
            <c:dLbl>
              <c:idx val="10"/>
              <c:layout>
                <c:manualLayout>
                  <c:x val="-1.4133859943800997E-16"/>
                  <c:y val="-1.2611505068931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42-4575-BBCB-9254AEDDD3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Tabelle1!$C$5:$M$5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Tabelle1!$C$6:$M$6</c:f>
              <c:numCache>
                <c:formatCode>General</c:formatCode>
                <c:ptCount val="11"/>
                <c:pt idx="0">
                  <c:v>50</c:v>
                </c:pt>
                <c:pt idx="1">
                  <c:v>58</c:v>
                </c:pt>
                <c:pt idx="2">
                  <c:v>66</c:v>
                </c:pt>
                <c:pt idx="3">
                  <c:v>74</c:v>
                </c:pt>
                <c:pt idx="4">
                  <c:v>82</c:v>
                </c:pt>
                <c:pt idx="5">
                  <c:v>90</c:v>
                </c:pt>
                <c:pt idx="6">
                  <c:v>98</c:v>
                </c:pt>
                <c:pt idx="7">
                  <c:v>106</c:v>
                </c:pt>
                <c:pt idx="8">
                  <c:v>114</c:v>
                </c:pt>
                <c:pt idx="9">
                  <c:v>122</c:v>
                </c:pt>
                <c:pt idx="10">
                  <c:v>130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942-4575-BBCB-9254AEDDD377}"/>
            </c:ext>
          </c:extLst>
        </c:ser>
        <c:ser>
          <c:idx val="1"/>
          <c:order val="1"/>
          <c:tx>
            <c:strRef>
              <c:f>Tabelle1!$B$7</c:f>
              <c:strCache>
                <c:ptCount val="1"/>
                <c:pt idx="0">
                  <c:v>MCC-PIK (Gebäude)*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4477251835968658E-2"/>
                  <c:y val="1.2441696614853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42-4575-BBCB-9254AEDDD377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942-4575-BBCB-9254AEDDD3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Tabelle1!$C$5:$M$5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Tabelle1!$C$7:$M$7</c:f>
              <c:numCache>
                <c:formatCode>General</c:formatCode>
                <c:ptCount val="11"/>
                <c:pt idx="0">
                  <c:v>46</c:v>
                </c:pt>
                <c:pt idx="1">
                  <c:v>53.4</c:v>
                </c:pt>
                <c:pt idx="2">
                  <c:v>60.8</c:v>
                </c:pt>
                <c:pt idx="3">
                  <c:v>68.2</c:v>
                </c:pt>
                <c:pt idx="4">
                  <c:v>75.600000000000009</c:v>
                </c:pt>
                <c:pt idx="5">
                  <c:v>83.000000000000014</c:v>
                </c:pt>
                <c:pt idx="6">
                  <c:v>90.40000000000002</c:v>
                </c:pt>
                <c:pt idx="7">
                  <c:v>97.800000000000026</c:v>
                </c:pt>
                <c:pt idx="8">
                  <c:v>105.20000000000003</c:v>
                </c:pt>
                <c:pt idx="9">
                  <c:v>112.60000000000004</c:v>
                </c:pt>
                <c:pt idx="10">
                  <c:v>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942-4575-BBCB-9254AEDDD377}"/>
            </c:ext>
          </c:extLst>
        </c:ser>
        <c:ser>
          <c:idx val="2"/>
          <c:order val="2"/>
          <c:tx>
            <c:strRef>
              <c:f>Tabelle1!$B$8</c:f>
              <c:strCache>
                <c:ptCount val="1"/>
                <c:pt idx="0">
                  <c:v>DIW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2549885033329037E-2"/>
                  <c:y val="2.8138055266197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942-4575-BBCB-9254AEDDD37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942-4575-BBCB-9254AEDDD37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942-4575-BBCB-9254AEDDD37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942-4575-BBCB-9254AEDDD37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942-4575-BBCB-9254AEDDD37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942-4575-BBCB-9254AEDDD37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942-4575-BBCB-9254AEDDD37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942-4575-BBCB-9254AEDDD37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942-4575-BBCB-9254AEDDD37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942-4575-BBCB-9254AEDDD3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Tabelle1!$C$5:$M$5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Tabelle1!$C$8:$M$8</c:f>
              <c:numCache>
                <c:formatCode>General</c:formatCode>
                <c:ptCount val="11"/>
                <c:pt idx="0">
                  <c:v>35</c:v>
                </c:pt>
                <c:pt idx="1">
                  <c:v>49.5</c:v>
                </c:pt>
                <c:pt idx="2">
                  <c:v>64</c:v>
                </c:pt>
                <c:pt idx="3">
                  <c:v>78.5</c:v>
                </c:pt>
                <c:pt idx="4">
                  <c:v>93</c:v>
                </c:pt>
                <c:pt idx="5">
                  <c:v>107.5</c:v>
                </c:pt>
                <c:pt idx="6">
                  <c:v>122</c:v>
                </c:pt>
                <c:pt idx="7">
                  <c:v>136.5</c:v>
                </c:pt>
                <c:pt idx="8">
                  <c:v>151</c:v>
                </c:pt>
                <c:pt idx="9">
                  <c:v>165.5</c:v>
                </c:pt>
                <c:pt idx="10">
                  <c:v>180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942-4575-BBCB-9254AEDDD377}"/>
            </c:ext>
          </c:extLst>
        </c:ser>
        <c:ser>
          <c:idx val="3"/>
          <c:order val="3"/>
          <c:tx>
            <c:strRef>
              <c:f>Tabelle1!$B$9</c:f>
              <c:strCache>
                <c:ptCount val="1"/>
                <c:pt idx="0">
                  <c:v>CO2-Preis (1. Klimapaket)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6210653799279456E-2"/>
                  <c:y val="3.1007007060295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942-4575-BBCB-9254AEDDD377}"/>
                </c:ext>
              </c:extLst>
            </c:dLbl>
            <c:dLbl>
              <c:idx val="6"/>
              <c:layout>
                <c:manualLayout>
                  <c:x val="3.7651625424550477E-3"/>
                  <c:y val="1.536123585378755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942-4575-BBCB-9254AEDDD3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Tabelle1!$C$5:$M$5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Tabelle1!$C$9:$M$9</c:f>
              <c:numCache>
                <c:formatCode>General</c:formatCode>
                <c:ptCount val="11"/>
                <c:pt idx="1">
                  <c:v>10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C942-4575-BBCB-9254AEDDD377}"/>
            </c:ext>
          </c:extLst>
        </c:ser>
        <c:ser>
          <c:idx val="4"/>
          <c:order val="4"/>
          <c:tx>
            <c:strRef>
              <c:f>Tabelle1!$B$10</c:f>
              <c:strCache>
                <c:ptCount val="1"/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942-4575-BBCB-9254AEDDD377}"/>
                </c:ext>
              </c:extLst>
            </c:dLbl>
            <c:dLbl>
              <c:idx val="6"/>
              <c:layout>
                <c:manualLayout>
                  <c:x val="-7.1162043852688165E-17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942-4575-BBCB-9254AEDDD3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Tabelle1!$C$5:$M$5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Tabelle1!$C$10:$M$10</c:f>
              <c:numCache>
                <c:formatCode>General</c:formatCode>
                <c:ptCount val="11"/>
                <c:pt idx="5">
                  <c:v>35</c:v>
                </c:pt>
                <c:pt idx="6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C942-4575-BBCB-9254AEDDD377}"/>
            </c:ext>
          </c:extLst>
        </c:ser>
        <c:ser>
          <c:idx val="5"/>
          <c:order val="5"/>
          <c:tx>
            <c:strRef>
              <c:f>Tabelle1!$B$11</c:f>
              <c:strCache>
                <c:ptCount val="1"/>
                <c:pt idx="0">
                  <c:v>CO2-Preis (aktuell)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1.1644832605538412E-4"/>
                  <c:y val="1.40584164100730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942-4575-BBCB-9254AEDDD3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Tabelle1!$C$5:$M$5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Tabelle1!$C$11:$M$11</c:f>
              <c:numCache>
                <c:formatCode>General</c:formatCode>
                <c:ptCount val="11"/>
                <c:pt idx="1">
                  <c:v>25</c:v>
                </c:pt>
                <c:pt idx="2">
                  <c:v>30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C942-4575-BBCB-9254AEDDD377}"/>
            </c:ext>
          </c:extLst>
        </c:ser>
        <c:ser>
          <c:idx val="6"/>
          <c:order val="6"/>
          <c:tx>
            <c:strRef>
              <c:f>Tabelle1!$B$12</c:f>
              <c:strCache>
                <c:ptCount val="1"/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942-4575-BBCB-9254AEDDD377}"/>
                </c:ext>
              </c:extLst>
            </c:dLbl>
            <c:dLbl>
              <c:idx val="6"/>
              <c:layout>
                <c:manualLayout>
                  <c:x val="-7.1162043852688165E-17"/>
                  <c:y val="-2.49512639927228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C942-4575-BBCB-9254AEDDD3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Tabelle1!$C$5:$M$5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Tabelle1!$C$12:$M$12</c:f>
              <c:numCache>
                <c:formatCode>General</c:formatCode>
                <c:ptCount val="11"/>
                <c:pt idx="5">
                  <c:v>55</c:v>
                </c:pt>
                <c:pt idx="6">
                  <c:v>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C942-4575-BBCB-9254AEDDD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0459168"/>
        <c:axId val="440462448"/>
      </c:lineChart>
      <c:catAx>
        <c:axId val="44045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40462448"/>
        <c:crosses val="autoZero"/>
        <c:auto val="1"/>
        <c:lblAlgn val="ctr"/>
        <c:lblOffset val="100"/>
        <c:noMultiLvlLbl val="0"/>
      </c:catAx>
      <c:valAx>
        <c:axId val="44046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40459168"/>
        <c:crosses val="autoZero"/>
        <c:crossBetween val="between"/>
        <c:minorUnit val="5"/>
      </c:val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egendEntry>
        <c:idx val="6"/>
        <c:delete val="1"/>
      </c:legendEntry>
      <c:layout>
        <c:manualLayout>
          <c:xMode val="edge"/>
          <c:yMode val="edge"/>
          <c:x val="7.7632528621301183E-2"/>
          <c:y val="0.18010753456421741"/>
          <c:w val="0.39812589724167707"/>
          <c:h val="0.177751851235779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de-DE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-Preisaufschlag ct/kWh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6.9323121827949793E-2"/>
          <c:y val="0.11399699159230341"/>
          <c:w val="0.90217025777983828"/>
          <c:h val="0.68758574348722945"/>
        </c:manualLayout>
      </c:layout>
      <c:lineChart>
        <c:grouping val="standard"/>
        <c:varyColors val="0"/>
        <c:ser>
          <c:idx val="0"/>
          <c:order val="0"/>
          <c:tx>
            <c:strRef>
              <c:f>Tabelle1!$K$22</c:f>
              <c:strCache>
                <c:ptCount val="1"/>
                <c:pt idx="0">
                  <c:v>Erdgas (Netto)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Tabelle1!$L$20:$R$20</c:f>
              <c:strCache>
                <c:ptCount val="7"/>
                <c:pt idx="0">
                  <c:v>2021
(25 €/t)</c:v>
                </c:pt>
                <c:pt idx="1">
                  <c:v>2022
(30 €/t)</c:v>
                </c:pt>
                <c:pt idx="2">
                  <c:v>2023
(35 €/t)</c:v>
                </c:pt>
                <c:pt idx="3">
                  <c:v>2024
(45 €/t)</c:v>
                </c:pt>
                <c:pt idx="4">
                  <c:v>2025
(55 €/t)</c:v>
                </c:pt>
                <c:pt idx="5">
                  <c:v>2026
(65 €/t)</c:v>
                </c:pt>
                <c:pt idx="6">
                  <c:v>2030
(120 €/t)</c:v>
                </c:pt>
              </c:strCache>
            </c:strRef>
          </c:cat>
          <c:val>
            <c:numRef>
              <c:f>Tabelle1!$L$22:$R$22</c:f>
              <c:numCache>
                <c:formatCode>General</c:formatCode>
                <c:ptCount val="7"/>
                <c:pt idx="0">
                  <c:v>0.45500000000000002</c:v>
                </c:pt>
                <c:pt idx="1">
                  <c:v>0.54600000000000004</c:v>
                </c:pt>
                <c:pt idx="2">
                  <c:v>0.63700000000000001</c:v>
                </c:pt>
                <c:pt idx="3">
                  <c:v>0.81899999999999995</c:v>
                </c:pt>
                <c:pt idx="4">
                  <c:v>1.0009999999999999</c:v>
                </c:pt>
                <c:pt idx="5" formatCode="0.000">
                  <c:v>1.18326</c:v>
                </c:pt>
                <c:pt idx="6" formatCode="0.000">
                  <c:v>2.1844799999999998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61-4C2E-8CE9-39B1992A7E38}"/>
            </c:ext>
          </c:extLst>
        </c:ser>
        <c:ser>
          <c:idx val="1"/>
          <c:order val="1"/>
          <c:tx>
            <c:strRef>
              <c:f>Tabelle1!$K$24</c:f>
              <c:strCache>
                <c:ptCount val="1"/>
                <c:pt idx="0">
                  <c:v>Erdgas (Brutto)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Tabelle1!$L$20:$R$20</c:f>
              <c:strCache>
                <c:ptCount val="7"/>
                <c:pt idx="0">
                  <c:v>2021
(25 €/t)</c:v>
                </c:pt>
                <c:pt idx="1">
                  <c:v>2022
(30 €/t)</c:v>
                </c:pt>
                <c:pt idx="2">
                  <c:v>2023
(35 €/t)</c:v>
                </c:pt>
                <c:pt idx="3">
                  <c:v>2024
(45 €/t)</c:v>
                </c:pt>
                <c:pt idx="4">
                  <c:v>2025
(55 €/t)</c:v>
                </c:pt>
                <c:pt idx="5">
                  <c:v>2026
(65 €/t)</c:v>
                </c:pt>
                <c:pt idx="6">
                  <c:v>2030
(120 €/t)</c:v>
                </c:pt>
              </c:strCache>
            </c:strRef>
          </c:cat>
          <c:val>
            <c:numRef>
              <c:f>Tabelle1!$L$24:$R$24</c:f>
              <c:numCache>
                <c:formatCode>0.000</c:formatCode>
                <c:ptCount val="7"/>
                <c:pt idx="0">
                  <c:v>0.54156899999999997</c:v>
                </c:pt>
                <c:pt idx="1">
                  <c:v>0.64988279999999987</c:v>
                </c:pt>
                <c:pt idx="2">
                  <c:v>0.75819659999999989</c:v>
                </c:pt>
                <c:pt idx="3">
                  <c:v>0.97482420000000003</c:v>
                </c:pt>
                <c:pt idx="4">
                  <c:v>1.1914517999999996</c:v>
                </c:pt>
                <c:pt idx="5">
                  <c:v>1.4080793999999999</c:v>
                </c:pt>
                <c:pt idx="6">
                  <c:v>2.5995311999999995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61-4C2E-8CE9-39B1992A7E38}"/>
            </c:ext>
          </c:extLst>
        </c:ser>
        <c:ser>
          <c:idx val="2"/>
          <c:order val="2"/>
          <c:tx>
            <c:strRef>
              <c:f>Tabelle1!$K$26</c:f>
              <c:strCache>
                <c:ptCount val="1"/>
                <c:pt idx="0">
                  <c:v>Heizöl (Netto)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Tabelle1!$L$20:$R$20</c:f>
              <c:strCache>
                <c:ptCount val="7"/>
                <c:pt idx="0">
                  <c:v>2021
(25 €/t)</c:v>
                </c:pt>
                <c:pt idx="1">
                  <c:v>2022
(30 €/t)</c:v>
                </c:pt>
                <c:pt idx="2">
                  <c:v>2023
(35 €/t)</c:v>
                </c:pt>
                <c:pt idx="3">
                  <c:v>2024
(45 €/t)</c:v>
                </c:pt>
                <c:pt idx="4">
                  <c:v>2025
(55 €/t)</c:v>
                </c:pt>
                <c:pt idx="5">
                  <c:v>2026
(65 €/t)</c:v>
                </c:pt>
                <c:pt idx="6">
                  <c:v>2030
(120 €/t)</c:v>
                </c:pt>
              </c:strCache>
            </c:strRef>
          </c:cat>
          <c:val>
            <c:numRef>
              <c:f>Tabelle1!$L$26:$R$26</c:f>
              <c:numCache>
                <c:formatCode>0.000</c:formatCode>
                <c:ptCount val="7"/>
                <c:pt idx="0">
                  <c:v>0.66906999999999994</c:v>
                </c:pt>
                <c:pt idx="1">
                  <c:v>0.80288399999999993</c:v>
                </c:pt>
                <c:pt idx="2">
                  <c:v>0.93669800000000003</c:v>
                </c:pt>
                <c:pt idx="3">
                  <c:v>1.204326</c:v>
                </c:pt>
                <c:pt idx="4">
                  <c:v>1.4719539999999998</c:v>
                </c:pt>
                <c:pt idx="5">
                  <c:v>1.7395819999999997</c:v>
                </c:pt>
                <c:pt idx="6">
                  <c:v>3.2115359999999997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961-4C2E-8CE9-39B1992A7E38}"/>
            </c:ext>
          </c:extLst>
        </c:ser>
        <c:ser>
          <c:idx val="3"/>
          <c:order val="3"/>
          <c:tx>
            <c:strRef>
              <c:f>Tabelle1!$K$28</c:f>
              <c:strCache>
                <c:ptCount val="1"/>
                <c:pt idx="0">
                  <c:v>Heizöl (Brutto)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Tabelle1!$L$20:$R$20</c:f>
              <c:strCache>
                <c:ptCount val="7"/>
                <c:pt idx="0">
                  <c:v>2021
(25 €/t)</c:v>
                </c:pt>
                <c:pt idx="1">
                  <c:v>2022
(30 €/t)</c:v>
                </c:pt>
                <c:pt idx="2">
                  <c:v>2023
(35 €/t)</c:v>
                </c:pt>
                <c:pt idx="3">
                  <c:v>2024
(45 €/t)</c:v>
                </c:pt>
                <c:pt idx="4">
                  <c:v>2025
(55 €/t)</c:v>
                </c:pt>
                <c:pt idx="5">
                  <c:v>2026
(65 €/t)</c:v>
                </c:pt>
                <c:pt idx="6">
                  <c:v>2030
(120 €/t)</c:v>
                </c:pt>
              </c:strCache>
            </c:strRef>
          </c:cat>
          <c:val>
            <c:numRef>
              <c:f>Tabelle1!$L$28:$R$28</c:f>
              <c:numCache>
                <c:formatCode>0.000</c:formatCode>
                <c:ptCount val="7"/>
                <c:pt idx="0">
                  <c:v>0.79619329999999988</c:v>
                </c:pt>
                <c:pt idx="1">
                  <c:v>0.95543195999999986</c:v>
                </c:pt>
                <c:pt idx="2">
                  <c:v>1.1146706200000001</c:v>
                </c:pt>
                <c:pt idx="3">
                  <c:v>1.43314794</c:v>
                </c:pt>
                <c:pt idx="4">
                  <c:v>1.7516252599999997</c:v>
                </c:pt>
                <c:pt idx="5">
                  <c:v>2.0701025799999995</c:v>
                </c:pt>
                <c:pt idx="6">
                  <c:v>3.8217278399999994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961-4C2E-8CE9-39B1992A7E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3737032"/>
        <c:axId val="483733096"/>
      </c:lineChart>
      <c:catAx>
        <c:axId val="483737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83733096"/>
        <c:crosses val="autoZero"/>
        <c:auto val="1"/>
        <c:lblAlgn val="ctr"/>
        <c:lblOffset val="100"/>
        <c:noMultiLvlLbl val="0"/>
      </c:catAx>
      <c:valAx>
        <c:axId val="483733096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83737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6342990350600816E-2"/>
          <c:y val="0.89701632003824128"/>
          <c:w val="0.88548845315904134"/>
          <c:h val="0.102983679961758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6838F9-81D0-427C-91F9-F9A789E96476}" type="doc">
      <dgm:prSet loTypeId="urn:microsoft.com/office/officeart/2008/layout/HexagonCluster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7E9782C-B76E-4484-BDAC-CBD9DA86080F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de-DE" dirty="0" smtClean="0"/>
            <a:t> </a:t>
          </a:r>
        </a:p>
        <a:p>
          <a:endParaRPr lang="de-DE" dirty="0"/>
        </a:p>
      </dgm:t>
    </dgm:pt>
    <dgm:pt modelId="{B34F70F5-A613-407A-AED7-17BF0E440AEA}" type="parTrans" cxnId="{ACFC9466-9284-4523-A249-6E64F6EE3361}">
      <dgm:prSet/>
      <dgm:spPr/>
      <dgm:t>
        <a:bodyPr/>
        <a:lstStyle/>
        <a:p>
          <a:endParaRPr lang="de-DE"/>
        </a:p>
      </dgm:t>
    </dgm:pt>
    <dgm:pt modelId="{D3D86A05-C6FE-449B-A5C1-48EF5A61BA91}" type="sibTrans" cxnId="{ACFC9466-9284-4523-A249-6E64F6EE3361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de-DE"/>
        </a:p>
      </dgm:t>
    </dgm:pt>
    <dgm:pt modelId="{8FD7809B-436F-4C42-8EDB-19DE6BD22125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D00800F0-CB58-426D-86B6-8C110DE9CA1E}" type="parTrans" cxnId="{A25C62E4-D87F-453B-976C-9BB1696EA506}">
      <dgm:prSet/>
      <dgm:spPr/>
      <dgm:t>
        <a:bodyPr/>
        <a:lstStyle/>
        <a:p>
          <a:endParaRPr lang="de-DE"/>
        </a:p>
      </dgm:t>
    </dgm:pt>
    <dgm:pt modelId="{300189FF-68F5-46AA-A52F-ADF6E0C978C0}" type="sibTrans" cxnId="{A25C62E4-D87F-453B-976C-9BB1696EA506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BE86FF9C-17D9-41C9-B33E-D22B0FB66B1D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0109709F-5972-4D17-819C-6A17CCE9511D}" type="parTrans" cxnId="{22B06CD0-BFB4-400D-8A0C-BF881122B27B}">
      <dgm:prSet/>
      <dgm:spPr/>
      <dgm:t>
        <a:bodyPr/>
        <a:lstStyle/>
        <a:p>
          <a:endParaRPr lang="de-DE"/>
        </a:p>
      </dgm:t>
    </dgm:pt>
    <dgm:pt modelId="{5A3BCB72-9FD3-4699-A19F-D393A77B58A6}" type="sibTrans" cxnId="{22B06CD0-BFB4-400D-8A0C-BF881122B27B}">
      <dgm:prSet/>
      <dgm:spPr>
        <a:noFill/>
        <a:ln>
          <a:noFill/>
        </a:ln>
      </dgm:spPr>
      <dgm:t>
        <a:bodyPr/>
        <a:lstStyle/>
        <a:p>
          <a:endParaRPr lang="de-DE"/>
        </a:p>
      </dgm:t>
    </dgm:pt>
    <dgm:pt modelId="{DD51A3FB-ACED-4F40-9A00-1205DEAC7095}" type="pres">
      <dgm:prSet presAssocID="{986838F9-81D0-427C-91F9-F9A789E96476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de-DE"/>
        </a:p>
      </dgm:t>
    </dgm:pt>
    <dgm:pt modelId="{2061C1A9-18F4-41D5-BCDF-56178F7FCB9D}" type="pres">
      <dgm:prSet presAssocID="{E7E9782C-B76E-4484-BDAC-CBD9DA86080F}" presName="text1" presStyleCnt="0"/>
      <dgm:spPr/>
    </dgm:pt>
    <dgm:pt modelId="{626BEB41-7186-4169-82B6-5FB3A559CF63}" type="pres">
      <dgm:prSet presAssocID="{E7E9782C-B76E-4484-BDAC-CBD9DA86080F}" presName="textRepeatNode" presStyleLbl="alignNode1" presStyleIdx="0" presStyleCnt="3" custScaleX="94632" custScaleY="92874" custLinFactNeighborX="38747" custLinFactNeighborY="-439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9C25C9C-C4E7-4F23-8013-B3960C565E43}" type="pres">
      <dgm:prSet presAssocID="{E7E9782C-B76E-4484-BDAC-CBD9DA86080F}" presName="textaccent1" presStyleCnt="0"/>
      <dgm:spPr/>
    </dgm:pt>
    <dgm:pt modelId="{8EAC5E9E-F882-4E09-B4F3-90738B75DB95}" type="pres">
      <dgm:prSet presAssocID="{E7E9782C-B76E-4484-BDAC-CBD9DA86080F}" presName="accentRepeatNode" presStyleLbl="solidAlignAcc1" presStyleIdx="0" presStyleCnt="6" custLinFactX="600000" custLinFactNeighborX="639405" custLinFactNeighborY="77204"/>
      <dgm:spPr>
        <a:ln>
          <a:noFill/>
        </a:ln>
      </dgm:spPr>
    </dgm:pt>
    <dgm:pt modelId="{C60FC1C6-5FCB-4F6E-BA3A-42924F80A491}" type="pres">
      <dgm:prSet presAssocID="{D3D86A05-C6FE-449B-A5C1-48EF5A61BA91}" presName="image1" presStyleCnt="0"/>
      <dgm:spPr/>
    </dgm:pt>
    <dgm:pt modelId="{D0F5257E-4181-4124-93A9-66D9BD17B65F}" type="pres">
      <dgm:prSet presAssocID="{D3D86A05-C6FE-449B-A5C1-48EF5A61BA91}" presName="imageRepeatNode" presStyleLbl="alignAcc1" presStyleIdx="0" presStyleCnt="3" custScaleX="94632" custScaleY="92874" custLinFactNeighborX="46615" custLinFactNeighborY="57522"/>
      <dgm:spPr/>
      <dgm:t>
        <a:bodyPr/>
        <a:lstStyle/>
        <a:p>
          <a:endParaRPr lang="de-DE"/>
        </a:p>
      </dgm:t>
    </dgm:pt>
    <dgm:pt modelId="{642B15D1-A39C-4DD1-8276-9C3836687BF1}" type="pres">
      <dgm:prSet presAssocID="{D3D86A05-C6FE-449B-A5C1-48EF5A61BA91}" presName="imageaccent1" presStyleCnt="0"/>
      <dgm:spPr/>
    </dgm:pt>
    <dgm:pt modelId="{4C45C185-5AF4-4612-B8CC-CBACCA8E2FF0}" type="pres">
      <dgm:prSet presAssocID="{D3D86A05-C6FE-449B-A5C1-48EF5A61BA91}" presName="accentRepeatNode" presStyleLbl="solidAlignAcc1" presStyleIdx="1" presStyleCnt="6" custLinFactX="338549" custLinFactY="-500000" custLinFactNeighborX="400000" custLinFactNeighborY="-519619"/>
      <dgm:spPr>
        <a:noFill/>
        <a:ln>
          <a:noFill/>
        </a:ln>
      </dgm:spPr>
      <dgm:t>
        <a:bodyPr/>
        <a:lstStyle/>
        <a:p>
          <a:endParaRPr lang="de-DE"/>
        </a:p>
      </dgm:t>
    </dgm:pt>
    <dgm:pt modelId="{C593D897-FB25-4C27-B8B7-AEE3EAC7B0D2}" type="pres">
      <dgm:prSet presAssocID="{8FD7809B-436F-4C42-8EDB-19DE6BD22125}" presName="text2" presStyleCnt="0"/>
      <dgm:spPr/>
    </dgm:pt>
    <dgm:pt modelId="{35D6D469-F9BE-4507-8751-7B7171A882D7}" type="pres">
      <dgm:prSet presAssocID="{8FD7809B-436F-4C42-8EDB-19DE6BD22125}" presName="textRepeatNode" presStyleLbl="alignNode1" presStyleIdx="1" presStyleCnt="3" custScaleX="94632" custScaleY="92874" custLinFactNeighborX="31507" custLinFactNeighborY="597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005BBAC-3121-48E2-B73A-63E37DBA149C}" type="pres">
      <dgm:prSet presAssocID="{8FD7809B-436F-4C42-8EDB-19DE6BD22125}" presName="textaccent2" presStyleCnt="0"/>
      <dgm:spPr/>
    </dgm:pt>
    <dgm:pt modelId="{C8B9B2CF-5AD3-4EED-9D60-25792F7AC97D}" type="pres">
      <dgm:prSet presAssocID="{8FD7809B-436F-4C42-8EDB-19DE6BD22125}" presName="accentRepeatNode" presStyleLbl="solidAlignAcc1" presStyleIdx="2" presStyleCnt="6" custLinFactX="400000" custLinFactY="-165434" custLinFactNeighborX="404059" custLinFactNeighborY="-200000"/>
      <dgm:spPr>
        <a:noFill/>
        <a:ln>
          <a:noFill/>
        </a:ln>
      </dgm:spPr>
      <dgm:t>
        <a:bodyPr/>
        <a:lstStyle/>
        <a:p>
          <a:endParaRPr lang="de-DE"/>
        </a:p>
      </dgm:t>
    </dgm:pt>
    <dgm:pt modelId="{56128F66-B51D-4E6B-9132-3E643D54A86B}" type="pres">
      <dgm:prSet presAssocID="{300189FF-68F5-46AA-A52F-ADF6E0C978C0}" presName="image2" presStyleCnt="0"/>
      <dgm:spPr/>
    </dgm:pt>
    <dgm:pt modelId="{4B3C27B8-D1C9-474E-87B5-01391D40158A}" type="pres">
      <dgm:prSet presAssocID="{300189FF-68F5-46AA-A52F-ADF6E0C978C0}" presName="imageRepeatNode" presStyleLbl="alignAcc1" presStyleIdx="1" presStyleCnt="3" custScaleX="94632" custScaleY="92874" custLinFactNeighborX="-54107" custLinFactNeighborY="-91349"/>
      <dgm:spPr/>
      <dgm:t>
        <a:bodyPr/>
        <a:lstStyle/>
        <a:p>
          <a:endParaRPr lang="de-DE"/>
        </a:p>
      </dgm:t>
    </dgm:pt>
    <dgm:pt modelId="{C496C280-E8ED-4040-9005-3DCD5C1282F6}" type="pres">
      <dgm:prSet presAssocID="{300189FF-68F5-46AA-A52F-ADF6E0C978C0}" presName="imageaccent2" presStyleCnt="0"/>
      <dgm:spPr/>
    </dgm:pt>
    <dgm:pt modelId="{9E90200C-788D-4B44-BDBB-9E6DC08A1546}" type="pres">
      <dgm:prSet presAssocID="{300189FF-68F5-46AA-A52F-ADF6E0C978C0}" presName="accentRepeatNode" presStyleLbl="solidAlignAcc1" presStyleIdx="3" presStyleCnt="6" custLinFactX="-200000" custLinFactY="179227" custLinFactNeighborX="-288103" custLinFactNeighborY="200000"/>
      <dgm:spPr>
        <a:noFill/>
        <a:ln>
          <a:noFill/>
        </a:ln>
      </dgm:spPr>
      <dgm:t>
        <a:bodyPr/>
        <a:lstStyle/>
        <a:p>
          <a:endParaRPr lang="de-DE"/>
        </a:p>
      </dgm:t>
    </dgm:pt>
    <dgm:pt modelId="{B6D5972A-5F9B-4679-8FC2-2CFF77399436}" type="pres">
      <dgm:prSet presAssocID="{BE86FF9C-17D9-41C9-B33E-D22B0FB66B1D}" presName="text3" presStyleCnt="0"/>
      <dgm:spPr/>
    </dgm:pt>
    <dgm:pt modelId="{5E9218E3-1909-49A8-84EE-87A0921E3DB0}" type="pres">
      <dgm:prSet presAssocID="{BE86FF9C-17D9-41C9-B33E-D22B0FB66B1D}" presName="textRepeatNode" presStyleLbl="alignNode1" presStyleIdx="2" presStyleCnt="3" custScaleX="94632" custScaleY="92874" custLinFactX="93455" custLinFactNeighborX="100000" custLinFactNeighborY="-306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8602B5E-4ADB-419B-A8A7-DB2702137ED7}" type="pres">
      <dgm:prSet presAssocID="{BE86FF9C-17D9-41C9-B33E-D22B0FB66B1D}" presName="textaccent3" presStyleCnt="0"/>
      <dgm:spPr/>
    </dgm:pt>
    <dgm:pt modelId="{BC37388E-80B1-4C69-B031-D7CA95B684CA}" type="pres">
      <dgm:prSet presAssocID="{BE86FF9C-17D9-41C9-B33E-D22B0FB66B1D}" presName="accentRepeatNode" presStyleLbl="solidAlignAcc1" presStyleIdx="4" presStyleCnt="6"/>
      <dgm:spPr>
        <a:noFill/>
        <a:ln>
          <a:noFill/>
        </a:ln>
      </dgm:spPr>
      <dgm:t>
        <a:bodyPr/>
        <a:lstStyle/>
        <a:p>
          <a:endParaRPr lang="de-DE"/>
        </a:p>
      </dgm:t>
    </dgm:pt>
    <dgm:pt modelId="{35ACBF0F-E6CB-42EA-B071-24954DBDF9AD}" type="pres">
      <dgm:prSet presAssocID="{5A3BCB72-9FD3-4699-A19F-D393A77B58A6}" presName="image3" presStyleCnt="0"/>
      <dgm:spPr/>
    </dgm:pt>
    <dgm:pt modelId="{CBBA4C30-E1E1-4953-8C74-45A80E1E5FDB}" type="pres">
      <dgm:prSet presAssocID="{5A3BCB72-9FD3-4699-A19F-D393A77B58A6}" presName="imageRepeatNode" presStyleLbl="alignAcc1" presStyleIdx="2" presStyleCnt="3" custFlipVert="1" custFlipHor="1" custScaleX="3951" custScaleY="10504" custLinFactNeighborX="10228" custLinFactNeighborY="8820"/>
      <dgm:spPr/>
      <dgm:t>
        <a:bodyPr/>
        <a:lstStyle/>
        <a:p>
          <a:endParaRPr lang="de-DE"/>
        </a:p>
      </dgm:t>
    </dgm:pt>
    <dgm:pt modelId="{E2E0F610-9B91-408E-BF11-4EF0403EEF99}" type="pres">
      <dgm:prSet presAssocID="{5A3BCB72-9FD3-4699-A19F-D393A77B58A6}" presName="imageaccent3" presStyleCnt="0"/>
      <dgm:spPr/>
    </dgm:pt>
    <dgm:pt modelId="{C64EE9BA-7B0E-42BF-BE28-19AB7C27BA74}" type="pres">
      <dgm:prSet presAssocID="{5A3BCB72-9FD3-4699-A19F-D393A77B58A6}" presName="accentRepeatNode" presStyleLbl="solidAlignAcc1" presStyleIdx="5" presStyleCnt="6" custScaleX="53030" custScaleY="46398" custLinFactX="170246" custLinFactY="-143813" custLinFactNeighborX="200000" custLinFactNeighborY="-200000"/>
      <dgm:spPr>
        <a:noFill/>
        <a:ln>
          <a:noFill/>
        </a:ln>
      </dgm:spPr>
      <dgm:t>
        <a:bodyPr/>
        <a:lstStyle/>
        <a:p>
          <a:endParaRPr lang="de-DE"/>
        </a:p>
      </dgm:t>
    </dgm:pt>
  </dgm:ptLst>
  <dgm:cxnLst>
    <dgm:cxn modelId="{A25C62E4-D87F-453B-976C-9BB1696EA506}" srcId="{986838F9-81D0-427C-91F9-F9A789E96476}" destId="{8FD7809B-436F-4C42-8EDB-19DE6BD22125}" srcOrd="1" destOrd="0" parTransId="{D00800F0-CB58-426D-86B6-8C110DE9CA1E}" sibTransId="{300189FF-68F5-46AA-A52F-ADF6E0C978C0}"/>
    <dgm:cxn modelId="{603F7D2F-FFC7-4224-83F5-061F625D69AE}" type="presOf" srcId="{986838F9-81D0-427C-91F9-F9A789E96476}" destId="{DD51A3FB-ACED-4F40-9A00-1205DEAC7095}" srcOrd="0" destOrd="0" presId="urn:microsoft.com/office/officeart/2008/layout/HexagonCluster"/>
    <dgm:cxn modelId="{341285C4-A36B-4E2E-8EE0-DBBE0F253306}" type="presOf" srcId="{300189FF-68F5-46AA-A52F-ADF6E0C978C0}" destId="{4B3C27B8-D1C9-474E-87B5-01391D40158A}" srcOrd="0" destOrd="0" presId="urn:microsoft.com/office/officeart/2008/layout/HexagonCluster"/>
    <dgm:cxn modelId="{E9B55CB5-1202-4EAE-A54A-97AF9B252F16}" type="presOf" srcId="{D3D86A05-C6FE-449B-A5C1-48EF5A61BA91}" destId="{D0F5257E-4181-4124-93A9-66D9BD17B65F}" srcOrd="0" destOrd="0" presId="urn:microsoft.com/office/officeart/2008/layout/HexagonCluster"/>
    <dgm:cxn modelId="{51B8C7F2-14C3-4D1E-A97E-AC08D0B8AC27}" type="presOf" srcId="{BE86FF9C-17D9-41C9-B33E-D22B0FB66B1D}" destId="{5E9218E3-1909-49A8-84EE-87A0921E3DB0}" srcOrd="0" destOrd="0" presId="urn:microsoft.com/office/officeart/2008/layout/HexagonCluster"/>
    <dgm:cxn modelId="{F3CACBE8-7DD8-49ED-856E-687BCB9E5BB6}" type="presOf" srcId="{5A3BCB72-9FD3-4699-A19F-D393A77B58A6}" destId="{CBBA4C30-E1E1-4953-8C74-45A80E1E5FDB}" srcOrd="0" destOrd="0" presId="urn:microsoft.com/office/officeart/2008/layout/HexagonCluster"/>
    <dgm:cxn modelId="{1F9F6613-8C03-4EBB-8859-2B48A49DE770}" type="presOf" srcId="{8FD7809B-436F-4C42-8EDB-19DE6BD22125}" destId="{35D6D469-F9BE-4507-8751-7B7171A882D7}" srcOrd="0" destOrd="0" presId="urn:microsoft.com/office/officeart/2008/layout/HexagonCluster"/>
    <dgm:cxn modelId="{293CDE5E-678B-40D3-8BE6-7B81AC6293DA}" type="presOf" srcId="{E7E9782C-B76E-4484-BDAC-CBD9DA86080F}" destId="{626BEB41-7186-4169-82B6-5FB3A559CF63}" srcOrd="0" destOrd="0" presId="urn:microsoft.com/office/officeart/2008/layout/HexagonCluster"/>
    <dgm:cxn modelId="{22B06CD0-BFB4-400D-8A0C-BF881122B27B}" srcId="{986838F9-81D0-427C-91F9-F9A789E96476}" destId="{BE86FF9C-17D9-41C9-B33E-D22B0FB66B1D}" srcOrd="2" destOrd="0" parTransId="{0109709F-5972-4D17-819C-6A17CCE9511D}" sibTransId="{5A3BCB72-9FD3-4699-A19F-D393A77B58A6}"/>
    <dgm:cxn modelId="{ACFC9466-9284-4523-A249-6E64F6EE3361}" srcId="{986838F9-81D0-427C-91F9-F9A789E96476}" destId="{E7E9782C-B76E-4484-BDAC-CBD9DA86080F}" srcOrd="0" destOrd="0" parTransId="{B34F70F5-A613-407A-AED7-17BF0E440AEA}" sibTransId="{D3D86A05-C6FE-449B-A5C1-48EF5A61BA91}"/>
    <dgm:cxn modelId="{594BAF2E-98F8-427C-BBAE-0C178EF33986}" type="presParOf" srcId="{DD51A3FB-ACED-4F40-9A00-1205DEAC7095}" destId="{2061C1A9-18F4-41D5-BCDF-56178F7FCB9D}" srcOrd="0" destOrd="0" presId="urn:microsoft.com/office/officeart/2008/layout/HexagonCluster"/>
    <dgm:cxn modelId="{97DA3CB7-B48B-432D-9F7F-7E07DC6414C8}" type="presParOf" srcId="{2061C1A9-18F4-41D5-BCDF-56178F7FCB9D}" destId="{626BEB41-7186-4169-82B6-5FB3A559CF63}" srcOrd="0" destOrd="0" presId="urn:microsoft.com/office/officeart/2008/layout/HexagonCluster"/>
    <dgm:cxn modelId="{872CE6C0-9DB4-49D7-9B63-CFE5CA67CC8E}" type="presParOf" srcId="{DD51A3FB-ACED-4F40-9A00-1205DEAC7095}" destId="{49C25C9C-C4E7-4F23-8013-B3960C565E43}" srcOrd="1" destOrd="0" presId="urn:microsoft.com/office/officeart/2008/layout/HexagonCluster"/>
    <dgm:cxn modelId="{915E1D3C-0C51-4EA7-AF7D-311175631C1C}" type="presParOf" srcId="{49C25C9C-C4E7-4F23-8013-B3960C565E43}" destId="{8EAC5E9E-F882-4E09-B4F3-90738B75DB95}" srcOrd="0" destOrd="0" presId="urn:microsoft.com/office/officeart/2008/layout/HexagonCluster"/>
    <dgm:cxn modelId="{FB455BBB-5812-4038-A23F-5D5EC56580ED}" type="presParOf" srcId="{DD51A3FB-ACED-4F40-9A00-1205DEAC7095}" destId="{C60FC1C6-5FCB-4F6E-BA3A-42924F80A491}" srcOrd="2" destOrd="0" presId="urn:microsoft.com/office/officeart/2008/layout/HexagonCluster"/>
    <dgm:cxn modelId="{7AD9254E-ACBF-4D5B-880C-2353B5A50BE4}" type="presParOf" srcId="{C60FC1C6-5FCB-4F6E-BA3A-42924F80A491}" destId="{D0F5257E-4181-4124-93A9-66D9BD17B65F}" srcOrd="0" destOrd="0" presId="urn:microsoft.com/office/officeart/2008/layout/HexagonCluster"/>
    <dgm:cxn modelId="{75B3D1B2-56F7-4426-95F7-C9A157F3FB60}" type="presParOf" srcId="{DD51A3FB-ACED-4F40-9A00-1205DEAC7095}" destId="{642B15D1-A39C-4DD1-8276-9C3836687BF1}" srcOrd="3" destOrd="0" presId="urn:microsoft.com/office/officeart/2008/layout/HexagonCluster"/>
    <dgm:cxn modelId="{55CB38E6-ECC7-4D73-887C-FD287089228E}" type="presParOf" srcId="{642B15D1-A39C-4DD1-8276-9C3836687BF1}" destId="{4C45C185-5AF4-4612-B8CC-CBACCA8E2FF0}" srcOrd="0" destOrd="0" presId="urn:microsoft.com/office/officeart/2008/layout/HexagonCluster"/>
    <dgm:cxn modelId="{7FFA48A2-1734-4775-8C25-03BFB6E58648}" type="presParOf" srcId="{DD51A3FB-ACED-4F40-9A00-1205DEAC7095}" destId="{C593D897-FB25-4C27-B8B7-AEE3EAC7B0D2}" srcOrd="4" destOrd="0" presId="urn:microsoft.com/office/officeart/2008/layout/HexagonCluster"/>
    <dgm:cxn modelId="{7DC21340-B255-4885-93D6-5C41CE475B09}" type="presParOf" srcId="{C593D897-FB25-4C27-B8B7-AEE3EAC7B0D2}" destId="{35D6D469-F9BE-4507-8751-7B7171A882D7}" srcOrd="0" destOrd="0" presId="urn:microsoft.com/office/officeart/2008/layout/HexagonCluster"/>
    <dgm:cxn modelId="{07EB6E7F-D469-400C-A783-91D0A91F4248}" type="presParOf" srcId="{DD51A3FB-ACED-4F40-9A00-1205DEAC7095}" destId="{9005BBAC-3121-48E2-B73A-63E37DBA149C}" srcOrd="5" destOrd="0" presId="urn:microsoft.com/office/officeart/2008/layout/HexagonCluster"/>
    <dgm:cxn modelId="{2DC5C23C-C917-4F6F-92B2-1EB684C1A308}" type="presParOf" srcId="{9005BBAC-3121-48E2-B73A-63E37DBA149C}" destId="{C8B9B2CF-5AD3-4EED-9D60-25792F7AC97D}" srcOrd="0" destOrd="0" presId="urn:microsoft.com/office/officeart/2008/layout/HexagonCluster"/>
    <dgm:cxn modelId="{33344796-C233-40FB-A9EA-66E5F991044E}" type="presParOf" srcId="{DD51A3FB-ACED-4F40-9A00-1205DEAC7095}" destId="{56128F66-B51D-4E6B-9132-3E643D54A86B}" srcOrd="6" destOrd="0" presId="urn:microsoft.com/office/officeart/2008/layout/HexagonCluster"/>
    <dgm:cxn modelId="{65827C8C-7DC5-495D-BBD2-6DB88E1A1295}" type="presParOf" srcId="{56128F66-B51D-4E6B-9132-3E643D54A86B}" destId="{4B3C27B8-D1C9-474E-87B5-01391D40158A}" srcOrd="0" destOrd="0" presId="urn:microsoft.com/office/officeart/2008/layout/HexagonCluster"/>
    <dgm:cxn modelId="{C751B2E2-C23F-4F57-9551-F76FABC04DA7}" type="presParOf" srcId="{DD51A3FB-ACED-4F40-9A00-1205DEAC7095}" destId="{C496C280-E8ED-4040-9005-3DCD5C1282F6}" srcOrd="7" destOrd="0" presId="urn:microsoft.com/office/officeart/2008/layout/HexagonCluster"/>
    <dgm:cxn modelId="{BA55A735-A718-4C57-8E11-7827DC759855}" type="presParOf" srcId="{C496C280-E8ED-4040-9005-3DCD5C1282F6}" destId="{9E90200C-788D-4B44-BDBB-9E6DC08A1546}" srcOrd="0" destOrd="0" presId="urn:microsoft.com/office/officeart/2008/layout/HexagonCluster"/>
    <dgm:cxn modelId="{C90632E7-2FFE-47AD-8E9D-2FB6CC47BC56}" type="presParOf" srcId="{DD51A3FB-ACED-4F40-9A00-1205DEAC7095}" destId="{B6D5972A-5F9B-4679-8FC2-2CFF77399436}" srcOrd="8" destOrd="0" presId="urn:microsoft.com/office/officeart/2008/layout/HexagonCluster"/>
    <dgm:cxn modelId="{91E89B48-8A38-4A9F-88D7-5C1F78179167}" type="presParOf" srcId="{B6D5972A-5F9B-4679-8FC2-2CFF77399436}" destId="{5E9218E3-1909-49A8-84EE-87A0921E3DB0}" srcOrd="0" destOrd="0" presId="urn:microsoft.com/office/officeart/2008/layout/HexagonCluster"/>
    <dgm:cxn modelId="{98986F6D-6A68-41DA-887F-E3AD6953ABB6}" type="presParOf" srcId="{DD51A3FB-ACED-4F40-9A00-1205DEAC7095}" destId="{28602B5E-4ADB-419B-A8A7-DB2702137ED7}" srcOrd="9" destOrd="0" presId="urn:microsoft.com/office/officeart/2008/layout/HexagonCluster"/>
    <dgm:cxn modelId="{81D3FA71-0D41-4312-A552-A38E6C9767CC}" type="presParOf" srcId="{28602B5E-4ADB-419B-A8A7-DB2702137ED7}" destId="{BC37388E-80B1-4C69-B031-D7CA95B684CA}" srcOrd="0" destOrd="0" presId="urn:microsoft.com/office/officeart/2008/layout/HexagonCluster"/>
    <dgm:cxn modelId="{A1924181-DDBC-4714-8C3C-E5ED7305905A}" type="presParOf" srcId="{DD51A3FB-ACED-4F40-9A00-1205DEAC7095}" destId="{35ACBF0F-E6CB-42EA-B071-24954DBDF9AD}" srcOrd="10" destOrd="0" presId="urn:microsoft.com/office/officeart/2008/layout/HexagonCluster"/>
    <dgm:cxn modelId="{D930BF8A-8073-4498-9835-F4162104AFB1}" type="presParOf" srcId="{35ACBF0F-E6CB-42EA-B071-24954DBDF9AD}" destId="{CBBA4C30-E1E1-4953-8C74-45A80E1E5FDB}" srcOrd="0" destOrd="0" presId="urn:microsoft.com/office/officeart/2008/layout/HexagonCluster"/>
    <dgm:cxn modelId="{4C733303-663F-44E9-ADC9-8759DED960CC}" type="presParOf" srcId="{DD51A3FB-ACED-4F40-9A00-1205DEAC7095}" destId="{E2E0F610-9B91-408E-BF11-4EF0403EEF99}" srcOrd="11" destOrd="0" presId="urn:microsoft.com/office/officeart/2008/layout/HexagonCluster"/>
    <dgm:cxn modelId="{02CA94A9-E7C2-4E15-B7DF-50C014A97364}" type="presParOf" srcId="{E2E0F610-9B91-408E-BF11-4EF0403EEF99}" destId="{C64EE9BA-7B0E-42BF-BE28-19AB7C27BA74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10E8D3-F045-4FDC-8A69-D786D730CAA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DA55867-3739-4887-BEEE-A83462EE86AE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dirty="0">
              <a:latin typeface="Calibri" panose="020F0502020204030204" pitchFamily="34" charset="0"/>
              <a:cs typeface="Calibri" panose="020F0502020204030204" pitchFamily="34" charset="0"/>
            </a:rPr>
            <a:t>Beziehungen </a:t>
          </a:r>
          <a:r>
            <a:rPr lang="de-DE" dirty="0" smtClean="0">
              <a:latin typeface="Calibri" panose="020F0502020204030204" pitchFamily="34" charset="0"/>
              <a:cs typeface="Calibri" panose="020F0502020204030204" pitchFamily="34" charset="0"/>
            </a:rPr>
            <a:t>zum Partner</a:t>
          </a:r>
          <a:endParaRPr lang="de-DE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73E5732-6404-410A-9243-5E6A849620B6}" type="parTrans" cxnId="{FE52C8EB-3001-4717-9EB5-0C40DA952AE5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A04289-A777-4F96-8BB8-E3C327BFA84C}" type="sibTrans" cxnId="{FE52C8EB-3001-4717-9EB5-0C40DA952AE5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6E5A5E6-A28F-49CA-8D31-3FEDF64EC7A4}">
      <dgm:prSet phldrT="[Text]"/>
      <dgm:spPr/>
      <dgm:t>
        <a:bodyPr/>
        <a:lstStyle/>
        <a:p>
          <a:pPr lvl="1"/>
          <a:r>
            <a:rPr lang="de-DE" dirty="0">
              <a:latin typeface="Calibri" panose="020F0502020204030204" pitchFamily="34" charset="0"/>
              <a:cs typeface="Calibri" panose="020F0502020204030204" pitchFamily="34" charset="0"/>
            </a:rPr>
            <a:t>Verhandlungen zum Wärmepreis </a:t>
          </a:r>
        </a:p>
      </dgm:t>
    </dgm:pt>
    <dgm:pt modelId="{DA2858B3-AD54-4D81-AD4E-0338B1217880}" type="parTrans" cxnId="{489A2F5C-5351-45F0-A99E-F720BB584716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477BB1-8FD5-4DB8-86EA-13F0B74AFD1B}" type="sibTrans" cxnId="{489A2F5C-5351-45F0-A99E-F720BB584716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A3EC18-2D37-414E-A384-2A9C6AACC903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dirty="0">
              <a:latin typeface="Calibri" panose="020F0502020204030204" pitchFamily="34" charset="0"/>
              <a:cs typeface="Calibri" panose="020F0502020204030204" pitchFamily="34" charset="0"/>
            </a:rPr>
            <a:t>Gesellschaftsrechtliche Ebene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97AF5BF-9EF5-4AF8-9612-2B52C07B690A}" type="parTrans" cxnId="{518EB644-BED8-4C0D-AA39-43AB972DD479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938398D-7DD2-4AF9-96EE-F286BBAC3C68}" type="sibTrans" cxnId="{518EB644-BED8-4C0D-AA39-43AB972DD479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CF26C8-F026-4126-A7E6-544749E2CEAD}">
      <dgm:prSet phldrT="[Text]"/>
      <dgm:spPr/>
      <dgm:t>
        <a:bodyPr/>
        <a:lstStyle/>
        <a:p>
          <a:pPr lvl="1"/>
          <a:r>
            <a:rPr lang="de-DE" dirty="0">
              <a:latin typeface="Calibri" panose="020F0502020204030204" pitchFamily="34" charset="0"/>
              <a:cs typeface="Calibri" panose="020F0502020204030204" pitchFamily="34" charset="0"/>
            </a:rPr>
            <a:t>Entscheidung für Kooperationspartner</a:t>
          </a:r>
        </a:p>
      </dgm:t>
    </dgm:pt>
    <dgm:pt modelId="{0BCB5561-CF2D-4DC7-909B-F439C5B90007}" type="parTrans" cxnId="{2F69D619-453F-47D6-AC14-9C039FB63203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7E3A0C5-B748-4102-B1D1-7FBBDBD7E7F3}" type="sibTrans" cxnId="{2F69D619-453F-47D6-AC14-9C039FB63203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CF62E3-D1B5-44B4-ACA4-49F771CDBC0A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dirty="0">
              <a:latin typeface="Calibri" panose="020F0502020204030204" pitchFamily="34" charset="0"/>
              <a:cs typeface="Calibri" panose="020F0502020204030204" pitchFamily="34" charset="0"/>
            </a:rPr>
            <a:t>Technische Ebene</a:t>
          </a:r>
        </a:p>
        <a:p>
          <a:pPr lvl="0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2F891D0-0FC1-4F1B-BA34-79BC40B9C476}" type="parTrans" cxnId="{36E58CF9-8F47-4AC7-AFAA-42C7E773CDE5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6098FA-C928-481C-A52A-EA55AD2F0E7A}" type="sibTrans" cxnId="{36E58CF9-8F47-4AC7-AFAA-42C7E773CDE5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59AD88-BAB6-46DC-B68C-303F0BA383C4}">
      <dgm:prSet phldrT="[Text]"/>
      <dgm:spPr/>
      <dgm:t>
        <a:bodyPr/>
        <a:lstStyle/>
        <a:p>
          <a:pPr lvl="1"/>
          <a:r>
            <a:rPr lang="de-DE" dirty="0">
              <a:latin typeface="Calibri" panose="020F0502020204030204" pitchFamily="34" charset="0"/>
              <a:cs typeface="Calibri" panose="020F0502020204030204" pitchFamily="34" charset="0"/>
            </a:rPr>
            <a:t>Maßnahmen zur Minderung von Netzverlusten</a:t>
          </a:r>
        </a:p>
      </dgm:t>
    </dgm:pt>
    <dgm:pt modelId="{8CCD0977-6B17-4AC0-86C8-2C26A1519C73}" type="parTrans" cxnId="{4F190BA2-2689-4937-B4FE-8E9237CEFD6E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E62B7DD-537A-4216-B55C-92EA90FF0C67}" type="sibTrans" cxnId="{4F190BA2-2689-4937-B4FE-8E9237CEFD6E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366017D-B77E-4BB0-936B-19446F9360E1}">
      <dgm:prSet phldrT="[Text]"/>
      <dgm:spPr/>
      <dgm:t>
        <a:bodyPr/>
        <a:lstStyle/>
        <a:p>
          <a:endParaRPr lang="de-D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D2FA11-99E5-4AEE-97DE-92EFB7E385E2}" type="parTrans" cxnId="{6F01DFFA-5CAB-4D46-AE91-74A34733ABA6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FA046E-6903-4AAB-8B75-2159DE5CBEB6}" type="sibTrans" cxnId="{6F01DFFA-5CAB-4D46-AE91-74A34733ABA6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5DCD89-6E23-4CD5-B7E8-415E4D40DF5F}">
      <dgm:prSet phldrT="[Text]"/>
      <dgm:spPr/>
      <dgm:t>
        <a:bodyPr/>
        <a:lstStyle/>
        <a:p>
          <a:endParaRPr lang="de-D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20C80F8-D971-4A18-AF91-C9569DA0B96C}" type="parTrans" cxnId="{3BD55900-4190-43E2-8EE3-7E8CEDBAD6FE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BEE1A83-3E66-432C-B368-E836365F5112}" type="sibTrans" cxnId="{3BD55900-4190-43E2-8EE3-7E8CEDBAD6FE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F70B7D7-013E-4D99-91B7-396A702BBF80}">
      <dgm:prSet phldrT="[Text]"/>
      <dgm:spPr/>
      <dgm:t>
        <a:bodyPr/>
        <a:lstStyle/>
        <a:p>
          <a:r>
            <a:rPr lang="de-DE" dirty="0">
              <a:latin typeface="Calibri" panose="020F0502020204030204" pitchFamily="34" charset="0"/>
              <a:cs typeface="Calibri" panose="020F0502020204030204" pitchFamily="34" charset="0"/>
            </a:rPr>
            <a:t>Stadtplanerische Ebene</a:t>
          </a:r>
        </a:p>
      </dgm:t>
    </dgm:pt>
    <dgm:pt modelId="{1060CD44-A25C-409C-82AA-1752F1669DD5}" type="parTrans" cxnId="{3E9AC46D-7871-4F11-8B8C-0296B3983392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C3028D3-6E86-4FAC-94C3-AB96571A3F3B}" type="sibTrans" cxnId="{3E9AC46D-7871-4F11-8B8C-0296B3983392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3B4AAE1-37AA-4A08-BE4A-7262049A96B9}">
      <dgm:prSet phldrT="[Text]"/>
      <dgm:spPr/>
      <dgm:t>
        <a:bodyPr/>
        <a:lstStyle/>
        <a:p>
          <a:r>
            <a:rPr lang="de-DE" dirty="0">
              <a:latin typeface="Calibri" panose="020F0502020204030204" pitchFamily="34" charset="0"/>
              <a:cs typeface="Calibri" panose="020F0502020204030204" pitchFamily="34" charset="0"/>
            </a:rPr>
            <a:t>Klärung zu weiteren Versorgungsgebieten (auf Basis der Wärmeplanung)</a:t>
          </a:r>
        </a:p>
      </dgm:t>
    </dgm:pt>
    <dgm:pt modelId="{0B9B83DE-8A8F-41F9-AED8-A57DB525C5A5}" type="parTrans" cxnId="{46654094-D869-4BB1-94B8-B21464D58E72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0445DC-62CF-4486-AFAC-5CA3CDFBB3DB}" type="sibTrans" cxnId="{46654094-D869-4BB1-94B8-B21464D58E72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8D0BB17-150B-4CC8-91DC-FB204D4B0CCA}">
      <dgm:prSet phldrT="[Text]"/>
      <dgm:spPr/>
      <dgm:t>
        <a:bodyPr/>
        <a:lstStyle/>
        <a:p>
          <a:pPr lvl="1"/>
          <a:r>
            <a:rPr lang="de-DE" dirty="0">
              <a:latin typeface="Calibri" panose="020F0502020204030204" pitchFamily="34" charset="0"/>
              <a:cs typeface="Calibri" panose="020F0502020204030204" pitchFamily="34" charset="0"/>
            </a:rPr>
            <a:t>Verhandlungen zu Wärmemengen Lieferkonditionen</a:t>
          </a:r>
        </a:p>
      </dgm:t>
    </dgm:pt>
    <dgm:pt modelId="{8718859F-BF9E-4552-B6CD-48B1CBF42CCA}" type="parTrans" cxnId="{1653496E-EFF7-4990-B6CC-6C8A563E34AB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B19E31-08F8-4010-BF55-988376F7F527}" type="sibTrans" cxnId="{1653496E-EFF7-4990-B6CC-6C8A563E34AB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8BEF0F-15E8-4E92-8F61-AAC45CF62AA5}">
      <dgm:prSet phldrT="[Text]"/>
      <dgm:spPr/>
      <dgm:t>
        <a:bodyPr/>
        <a:lstStyle/>
        <a:p>
          <a:pPr lvl="1"/>
          <a:r>
            <a:rPr lang="de-DE" dirty="0">
              <a:latin typeface="Calibri" panose="020F0502020204030204" pitchFamily="34" charset="0"/>
              <a:cs typeface="Calibri" panose="020F0502020204030204" pitchFamily="34" charset="0"/>
            </a:rPr>
            <a:t>Ggf. Übernahme von Anlagen (Erzeugung und Netz</a:t>
          </a:r>
          <a:r>
            <a:rPr lang="de-DE" dirty="0" smtClean="0"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de-D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FEB99D9-0BFB-41F1-B655-BB64ECC8FB42}" type="parTrans" cxnId="{198DB06D-B8AF-43FF-9488-5D9E825E91A5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B67FEB-B092-44F5-9A84-3896A0FD1646}" type="sibTrans" cxnId="{198DB06D-B8AF-43FF-9488-5D9E825E91A5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B50611-389F-4E77-BB41-DA87432D2043}">
      <dgm:prSet phldrT="[Text]"/>
      <dgm:spPr/>
      <dgm:t>
        <a:bodyPr/>
        <a:lstStyle/>
        <a:p>
          <a:pPr lvl="1"/>
          <a:r>
            <a:rPr lang="de-DE" dirty="0">
              <a:latin typeface="Calibri" panose="020F0502020204030204" pitchFamily="34" charset="0"/>
              <a:cs typeface="Calibri" panose="020F0502020204030204" pitchFamily="34" charset="0"/>
            </a:rPr>
            <a:t>Einbindung Kommunalaufsicht</a:t>
          </a:r>
        </a:p>
      </dgm:t>
    </dgm:pt>
    <dgm:pt modelId="{FF2B6B08-FF89-469A-BF55-54FD0A609CCD}" type="parTrans" cxnId="{DE54499B-DC77-4155-A9D7-8092FE7292BA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3D13C34-C3E0-4656-ADF7-8F3AE11BE0B7}" type="sibTrans" cxnId="{DE54499B-DC77-4155-A9D7-8092FE7292BA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89EF6D-ED05-44A8-AE87-07B1BB8FF58A}">
      <dgm:prSet phldrT="[Text]"/>
      <dgm:spPr/>
      <dgm:t>
        <a:bodyPr/>
        <a:lstStyle/>
        <a:p>
          <a:pPr lvl="1"/>
          <a:r>
            <a:rPr lang="de-DE" dirty="0">
              <a:latin typeface="Calibri" panose="020F0502020204030204" pitchFamily="34" charset="0"/>
              <a:cs typeface="Calibri" panose="020F0502020204030204" pitchFamily="34" charset="0"/>
            </a:rPr>
            <a:t>Aushandeln gesellschaftsrechtlicher Grundlagen der gemeinsamen Unternehmung </a:t>
          </a:r>
        </a:p>
      </dgm:t>
    </dgm:pt>
    <dgm:pt modelId="{031E865C-86B7-4D27-A870-F8C5DA70CA9A}" type="parTrans" cxnId="{3BBC87FC-5B56-4290-9A41-CC5490D7B9FD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647D39E-5853-4C90-9B95-98FC459D64D9}" type="sibTrans" cxnId="{3BBC87FC-5B56-4290-9A41-CC5490D7B9FD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D4ADB24-73E5-48FE-AA10-D1E71214EBF8}">
      <dgm:prSet phldrT="[Text]"/>
      <dgm:spPr/>
      <dgm:t>
        <a:bodyPr/>
        <a:lstStyle/>
        <a:p>
          <a:pPr lvl="1"/>
          <a:r>
            <a:rPr lang="de-DE" dirty="0" smtClean="0">
              <a:latin typeface="Calibri" panose="020F0502020204030204" pitchFamily="34" charset="0"/>
              <a:cs typeface="Calibri" panose="020F0502020204030204" pitchFamily="34" charset="0"/>
            </a:rPr>
            <a:t>Wirtschaftsplan</a:t>
          </a:r>
          <a:endParaRPr lang="de-D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B839CA-66C7-422C-984D-888122638F44}" type="parTrans" cxnId="{3EF0153B-27BA-4855-8CB6-DE9149102555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A10AE2-FAA0-4C33-8DA1-810D87EBD607}" type="sibTrans" cxnId="{3EF0153B-27BA-4855-8CB6-DE9149102555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3D31887-F0EB-415C-8C6A-EFD1778A4B8F}">
      <dgm:prSet phldrT="[Text]"/>
      <dgm:spPr/>
      <dgm:t>
        <a:bodyPr/>
        <a:lstStyle/>
        <a:p>
          <a:pPr lvl="1"/>
          <a:r>
            <a:rPr lang="de-DE" dirty="0" smtClean="0">
              <a:latin typeface="Calibri" panose="020F0502020204030204" pitchFamily="34" charset="0"/>
              <a:cs typeface="Calibri" panose="020F0502020204030204" pitchFamily="34" charset="0"/>
            </a:rPr>
            <a:t>Ggf. Alternatives Versorgungskonzept</a:t>
          </a:r>
          <a:endParaRPr lang="de-D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028A8E-11D9-438E-87A0-94347D296A90}" type="parTrans" cxnId="{138AD2D3-7533-474F-B08E-4B09D1F7DF8D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E6A015-7D1C-49D9-AC0C-D48878B26E5D}" type="sibTrans" cxnId="{138AD2D3-7533-474F-B08E-4B09D1F7DF8D}">
      <dgm:prSet/>
      <dgm:spPr/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EE4C2C-8F99-411B-A2BF-A016ACA242F0}" type="pres">
      <dgm:prSet presAssocID="{2B10E8D3-F045-4FDC-8A69-D786D730CAA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446496DA-BE3C-4023-8427-497E2D304FAC}" type="pres">
      <dgm:prSet presAssocID="{6DA55867-3739-4887-BEEE-A83462EE86AE}" presName="composite" presStyleCnt="0"/>
      <dgm:spPr/>
    </dgm:pt>
    <dgm:pt modelId="{3F577392-3DC0-4DFB-BA49-081D428C9B9B}" type="pres">
      <dgm:prSet presAssocID="{6DA55867-3739-4887-BEEE-A83462EE86AE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BA9AFBB-4A12-4EAF-B3DE-183C859411C7}" type="pres">
      <dgm:prSet presAssocID="{6DA55867-3739-4887-BEEE-A83462EE86AE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0A9FEF3-C382-413B-83C0-AF59EA7D1EDF}" type="pres">
      <dgm:prSet presAssocID="{6AA04289-A777-4F96-8BB8-E3C327BFA84C}" presName="space" presStyleCnt="0"/>
      <dgm:spPr/>
    </dgm:pt>
    <dgm:pt modelId="{DCF476C7-A740-44E6-B25D-DBBA92231A1F}" type="pres">
      <dgm:prSet presAssocID="{C4A3EC18-2D37-414E-A384-2A9C6AACC903}" presName="composite" presStyleCnt="0"/>
      <dgm:spPr/>
    </dgm:pt>
    <dgm:pt modelId="{F4921DC5-9246-4B85-8C4A-60C5DAF0D056}" type="pres">
      <dgm:prSet presAssocID="{C4A3EC18-2D37-414E-A384-2A9C6AACC90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C5978F5-C09A-4162-8C23-8AB4597FE428}" type="pres">
      <dgm:prSet presAssocID="{C4A3EC18-2D37-414E-A384-2A9C6AACC903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A9A80E7-83FB-4A0A-ADB1-83FD7FE3339F}" type="pres">
      <dgm:prSet presAssocID="{F938398D-7DD2-4AF9-96EE-F286BBAC3C68}" presName="space" presStyleCnt="0"/>
      <dgm:spPr/>
    </dgm:pt>
    <dgm:pt modelId="{D6CDB118-B3C7-4246-B203-04C7D0845294}" type="pres">
      <dgm:prSet presAssocID="{62CF62E3-D1B5-44B4-ACA4-49F771CDBC0A}" presName="composite" presStyleCnt="0"/>
      <dgm:spPr/>
    </dgm:pt>
    <dgm:pt modelId="{ACCDFDA2-3C6E-46AE-A123-2E37B15DBD75}" type="pres">
      <dgm:prSet presAssocID="{62CF62E3-D1B5-44B4-ACA4-49F771CDBC0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19F07DC-E3EB-4340-AFED-0CF4DCAE805E}" type="pres">
      <dgm:prSet presAssocID="{62CF62E3-D1B5-44B4-ACA4-49F771CDBC0A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2ABBE8D-DF9A-4085-B7E5-10625D1C60E5}" type="pres">
      <dgm:prSet presAssocID="{236098FA-C928-481C-A52A-EA55AD2F0E7A}" presName="space" presStyleCnt="0"/>
      <dgm:spPr/>
    </dgm:pt>
    <dgm:pt modelId="{ED2A3131-5B94-4757-B2BE-269233A4D842}" type="pres">
      <dgm:prSet presAssocID="{9F70B7D7-013E-4D99-91B7-396A702BBF80}" presName="composite" presStyleCnt="0"/>
      <dgm:spPr/>
    </dgm:pt>
    <dgm:pt modelId="{C94BE728-C621-436A-A632-FDFC77E5B741}" type="pres">
      <dgm:prSet presAssocID="{9F70B7D7-013E-4D99-91B7-396A702BBF80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AD06317-4F5E-4487-8A04-2AED3B5ED43C}" type="pres">
      <dgm:prSet presAssocID="{9F70B7D7-013E-4D99-91B7-396A702BBF80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AE01A893-8ED8-47DD-8B30-1C05476BFD2F}" type="presOf" srcId="{6DA55867-3739-4887-BEEE-A83462EE86AE}" destId="{3F577392-3DC0-4DFB-BA49-081D428C9B9B}" srcOrd="0" destOrd="0" presId="urn:microsoft.com/office/officeart/2005/8/layout/hList1"/>
    <dgm:cxn modelId="{36E58CF9-8F47-4AC7-AFAA-42C7E773CDE5}" srcId="{2B10E8D3-F045-4FDC-8A69-D786D730CAA3}" destId="{62CF62E3-D1B5-44B4-ACA4-49F771CDBC0A}" srcOrd="2" destOrd="0" parTransId="{F2F891D0-0FC1-4F1B-BA34-79BC40B9C476}" sibTransId="{236098FA-C928-481C-A52A-EA55AD2F0E7A}"/>
    <dgm:cxn modelId="{489A2F5C-5351-45F0-A99E-F720BB584716}" srcId="{6DA55867-3739-4887-BEEE-A83462EE86AE}" destId="{46E5A5E6-A28F-49CA-8D31-3FEDF64EC7A4}" srcOrd="0" destOrd="0" parTransId="{DA2858B3-AD54-4D81-AD4E-0338B1217880}" sibTransId="{48477BB1-8FD5-4DB8-86EA-13F0B74AFD1B}"/>
    <dgm:cxn modelId="{3BD55900-4190-43E2-8EE3-7E8CEDBAD6FE}" srcId="{62CF62E3-D1B5-44B4-ACA4-49F771CDBC0A}" destId="{025DCD89-6E23-4CD5-B7E8-415E4D40DF5F}" srcOrd="2" destOrd="0" parTransId="{220C80F8-D971-4A18-AF91-C9569DA0B96C}" sibTransId="{FBEE1A83-3E66-432C-B368-E836365F5112}"/>
    <dgm:cxn modelId="{C3E82A73-A08A-438F-A10A-D5A77A3E4287}" type="presOf" srcId="{03B4AAE1-37AA-4A08-BE4A-7262049A96B9}" destId="{8AD06317-4F5E-4487-8A04-2AED3B5ED43C}" srcOrd="0" destOrd="0" presId="urn:microsoft.com/office/officeart/2005/8/layout/hList1"/>
    <dgm:cxn modelId="{1653496E-EFF7-4990-B6CC-6C8A563E34AB}" srcId="{6DA55867-3739-4887-BEEE-A83462EE86AE}" destId="{18D0BB17-150B-4CC8-91DC-FB204D4B0CCA}" srcOrd="1" destOrd="0" parTransId="{8718859F-BF9E-4552-B6CD-48B1CBF42CCA}" sibTransId="{6AB19E31-08F8-4010-BF55-988376F7F527}"/>
    <dgm:cxn modelId="{8BA7262D-3210-4E4E-A904-6E870C472745}" type="presOf" srcId="{46E5A5E6-A28F-49CA-8D31-3FEDF64EC7A4}" destId="{9BA9AFBB-4A12-4EAF-B3DE-183C859411C7}" srcOrd="0" destOrd="0" presId="urn:microsoft.com/office/officeart/2005/8/layout/hList1"/>
    <dgm:cxn modelId="{12220B69-966C-4E2C-B3C2-8F65448EB2DB}" type="presOf" srcId="{C4A3EC18-2D37-414E-A384-2A9C6AACC903}" destId="{F4921DC5-9246-4B85-8C4A-60C5DAF0D056}" srcOrd="0" destOrd="0" presId="urn:microsoft.com/office/officeart/2005/8/layout/hList1"/>
    <dgm:cxn modelId="{DE54499B-DC77-4155-A9D7-8092FE7292BA}" srcId="{C4A3EC18-2D37-414E-A384-2A9C6AACC903}" destId="{2BB50611-389F-4E77-BB41-DA87432D2043}" srcOrd="1" destOrd="0" parTransId="{FF2B6B08-FF89-469A-BF55-54FD0A609CCD}" sibTransId="{33D13C34-C3E0-4656-ADF7-8F3AE11BE0B7}"/>
    <dgm:cxn modelId="{6F01DFFA-5CAB-4D46-AE91-74A34733ABA6}" srcId="{9F70B7D7-013E-4D99-91B7-396A702BBF80}" destId="{4366017D-B77E-4BB0-936B-19446F9360E1}" srcOrd="1" destOrd="0" parTransId="{2AD2FA11-99E5-4AEE-97DE-92EFB7E385E2}" sibTransId="{C0FA046E-6903-4AAB-8B75-2159DE5CBEB6}"/>
    <dgm:cxn modelId="{46654094-D869-4BB1-94B8-B21464D58E72}" srcId="{9F70B7D7-013E-4D99-91B7-396A702BBF80}" destId="{03B4AAE1-37AA-4A08-BE4A-7262049A96B9}" srcOrd="0" destOrd="0" parTransId="{0B9B83DE-8A8F-41F9-AED8-A57DB525C5A5}" sibTransId="{720445DC-62CF-4486-AFAC-5CA3CDFBB3DB}"/>
    <dgm:cxn modelId="{05D51525-7E82-4FF4-8344-16212FD21167}" type="presOf" srcId="{9F70B7D7-013E-4D99-91B7-396A702BBF80}" destId="{C94BE728-C621-436A-A632-FDFC77E5B741}" srcOrd="0" destOrd="0" presId="urn:microsoft.com/office/officeart/2005/8/layout/hList1"/>
    <dgm:cxn modelId="{3EF0153B-27BA-4855-8CB6-DE9149102555}" srcId="{C4A3EC18-2D37-414E-A384-2A9C6AACC903}" destId="{4D4ADB24-73E5-48FE-AA10-D1E71214EBF8}" srcOrd="3" destOrd="0" parTransId="{6BB839CA-66C7-422C-984D-888122638F44}" sibTransId="{51A10AE2-FAA0-4C33-8DA1-810D87EBD607}"/>
    <dgm:cxn modelId="{40658D63-0BBE-4EA8-976A-B7C7C3D99B7D}" type="presOf" srcId="{18D0BB17-150B-4CC8-91DC-FB204D4B0CCA}" destId="{9BA9AFBB-4A12-4EAF-B3DE-183C859411C7}" srcOrd="0" destOrd="1" presId="urn:microsoft.com/office/officeart/2005/8/layout/hList1"/>
    <dgm:cxn modelId="{518EB644-BED8-4C0D-AA39-43AB972DD479}" srcId="{2B10E8D3-F045-4FDC-8A69-D786D730CAA3}" destId="{C4A3EC18-2D37-414E-A384-2A9C6AACC903}" srcOrd="1" destOrd="0" parTransId="{D97AF5BF-9EF5-4AF8-9612-2B52C07B690A}" sibTransId="{F938398D-7DD2-4AF9-96EE-F286BBAC3C68}"/>
    <dgm:cxn modelId="{3E9AC46D-7871-4F11-8B8C-0296B3983392}" srcId="{2B10E8D3-F045-4FDC-8A69-D786D730CAA3}" destId="{9F70B7D7-013E-4D99-91B7-396A702BBF80}" srcOrd="3" destOrd="0" parTransId="{1060CD44-A25C-409C-82AA-1752F1669DD5}" sibTransId="{1C3028D3-6E86-4FAC-94C3-AB96571A3F3B}"/>
    <dgm:cxn modelId="{FE52C8EB-3001-4717-9EB5-0C40DA952AE5}" srcId="{2B10E8D3-F045-4FDC-8A69-D786D730CAA3}" destId="{6DA55867-3739-4887-BEEE-A83462EE86AE}" srcOrd="0" destOrd="0" parTransId="{173E5732-6404-410A-9243-5E6A849620B6}" sibTransId="{6AA04289-A777-4F96-8BB8-E3C327BFA84C}"/>
    <dgm:cxn modelId="{2E0037B3-C45F-4825-9523-BE82F82DC2A6}" type="presOf" srcId="{025DCD89-6E23-4CD5-B7E8-415E4D40DF5F}" destId="{B19F07DC-E3EB-4340-AFED-0CF4DCAE805E}" srcOrd="0" destOrd="2" presId="urn:microsoft.com/office/officeart/2005/8/layout/hList1"/>
    <dgm:cxn modelId="{3BBC87FC-5B56-4290-9A41-CC5490D7B9FD}" srcId="{C4A3EC18-2D37-414E-A384-2A9C6AACC903}" destId="{3689EF6D-ED05-44A8-AE87-07B1BB8FF58A}" srcOrd="2" destOrd="0" parTransId="{031E865C-86B7-4D27-A870-F8C5DA70CA9A}" sibTransId="{F647D39E-5853-4C90-9B95-98FC459D64D9}"/>
    <dgm:cxn modelId="{4CE99AA3-6B33-41DB-B69C-409BFB12EAB8}" type="presOf" srcId="{4D4ADB24-73E5-48FE-AA10-D1E71214EBF8}" destId="{4C5978F5-C09A-4162-8C23-8AB4597FE428}" srcOrd="0" destOrd="3" presId="urn:microsoft.com/office/officeart/2005/8/layout/hList1"/>
    <dgm:cxn modelId="{138AD2D3-7533-474F-B08E-4B09D1F7DF8D}" srcId="{62CF62E3-D1B5-44B4-ACA4-49F771CDBC0A}" destId="{D3D31887-F0EB-415C-8C6A-EFD1778A4B8F}" srcOrd="1" destOrd="0" parTransId="{76028A8E-11D9-438E-87A0-94347D296A90}" sibTransId="{3DE6A015-7D1C-49D9-AC0C-D48878B26E5D}"/>
    <dgm:cxn modelId="{198DB06D-B8AF-43FF-9488-5D9E825E91A5}" srcId="{6DA55867-3739-4887-BEEE-A83462EE86AE}" destId="{DD8BEF0F-15E8-4E92-8F61-AAC45CF62AA5}" srcOrd="2" destOrd="0" parTransId="{2FEB99D9-0BFB-41F1-B655-BB64ECC8FB42}" sibTransId="{4AB67FEB-B092-44F5-9A84-3896A0FD1646}"/>
    <dgm:cxn modelId="{4F190BA2-2689-4937-B4FE-8E9237CEFD6E}" srcId="{62CF62E3-D1B5-44B4-ACA4-49F771CDBC0A}" destId="{5D59AD88-BAB6-46DC-B68C-303F0BA383C4}" srcOrd="0" destOrd="0" parTransId="{8CCD0977-6B17-4AC0-86C8-2C26A1519C73}" sibTransId="{7E62B7DD-537A-4216-B55C-92EA90FF0C67}"/>
    <dgm:cxn modelId="{35CB415E-FF9A-4F71-88FF-E26AB580776A}" type="presOf" srcId="{4366017D-B77E-4BB0-936B-19446F9360E1}" destId="{8AD06317-4F5E-4487-8A04-2AED3B5ED43C}" srcOrd="0" destOrd="1" presId="urn:microsoft.com/office/officeart/2005/8/layout/hList1"/>
    <dgm:cxn modelId="{4734CC82-1E26-4463-8A23-161CDBB99D83}" type="presOf" srcId="{2BB50611-389F-4E77-BB41-DA87432D2043}" destId="{4C5978F5-C09A-4162-8C23-8AB4597FE428}" srcOrd="0" destOrd="1" presId="urn:microsoft.com/office/officeart/2005/8/layout/hList1"/>
    <dgm:cxn modelId="{7BE27DCC-B618-4CD3-9381-C6E501F2701C}" type="presOf" srcId="{DD8BEF0F-15E8-4E92-8F61-AAC45CF62AA5}" destId="{9BA9AFBB-4A12-4EAF-B3DE-183C859411C7}" srcOrd="0" destOrd="2" presId="urn:microsoft.com/office/officeart/2005/8/layout/hList1"/>
    <dgm:cxn modelId="{3770B4DB-6CB6-4E66-83F1-AC86ACDBD0B3}" type="presOf" srcId="{2B10E8D3-F045-4FDC-8A69-D786D730CAA3}" destId="{72EE4C2C-8F99-411B-A2BF-A016ACA242F0}" srcOrd="0" destOrd="0" presId="urn:microsoft.com/office/officeart/2005/8/layout/hList1"/>
    <dgm:cxn modelId="{2F69D619-453F-47D6-AC14-9C039FB63203}" srcId="{C4A3EC18-2D37-414E-A384-2A9C6AACC903}" destId="{C1CF26C8-F026-4126-A7E6-544749E2CEAD}" srcOrd="0" destOrd="0" parTransId="{0BCB5561-CF2D-4DC7-909B-F439C5B90007}" sibTransId="{77E3A0C5-B748-4102-B1D1-7FBBDBD7E7F3}"/>
    <dgm:cxn modelId="{2C671348-6273-4E0D-93D6-1ED51D155BCF}" type="presOf" srcId="{3689EF6D-ED05-44A8-AE87-07B1BB8FF58A}" destId="{4C5978F5-C09A-4162-8C23-8AB4597FE428}" srcOrd="0" destOrd="2" presId="urn:microsoft.com/office/officeart/2005/8/layout/hList1"/>
    <dgm:cxn modelId="{2D09A038-679E-4F69-9F37-60835BFDBF8D}" type="presOf" srcId="{62CF62E3-D1B5-44B4-ACA4-49F771CDBC0A}" destId="{ACCDFDA2-3C6E-46AE-A123-2E37B15DBD75}" srcOrd="0" destOrd="0" presId="urn:microsoft.com/office/officeart/2005/8/layout/hList1"/>
    <dgm:cxn modelId="{7068F999-AA48-4A4E-B427-9BE0BED49807}" type="presOf" srcId="{D3D31887-F0EB-415C-8C6A-EFD1778A4B8F}" destId="{B19F07DC-E3EB-4340-AFED-0CF4DCAE805E}" srcOrd="0" destOrd="1" presId="urn:microsoft.com/office/officeart/2005/8/layout/hList1"/>
    <dgm:cxn modelId="{79E92301-3936-47BD-BB75-73223C0EDC02}" type="presOf" srcId="{5D59AD88-BAB6-46DC-B68C-303F0BA383C4}" destId="{B19F07DC-E3EB-4340-AFED-0CF4DCAE805E}" srcOrd="0" destOrd="0" presId="urn:microsoft.com/office/officeart/2005/8/layout/hList1"/>
    <dgm:cxn modelId="{34DCA791-9140-4826-8F64-23BC9879FB79}" type="presOf" srcId="{C1CF26C8-F026-4126-A7E6-544749E2CEAD}" destId="{4C5978F5-C09A-4162-8C23-8AB4597FE428}" srcOrd="0" destOrd="0" presId="urn:microsoft.com/office/officeart/2005/8/layout/hList1"/>
    <dgm:cxn modelId="{F1B9B0C3-C8DA-44DB-9B7E-94C5CE8421E3}" type="presParOf" srcId="{72EE4C2C-8F99-411B-A2BF-A016ACA242F0}" destId="{446496DA-BE3C-4023-8427-497E2D304FAC}" srcOrd="0" destOrd="0" presId="urn:microsoft.com/office/officeart/2005/8/layout/hList1"/>
    <dgm:cxn modelId="{0E7DDE11-B6EA-4840-B88F-3BB80026A252}" type="presParOf" srcId="{446496DA-BE3C-4023-8427-497E2D304FAC}" destId="{3F577392-3DC0-4DFB-BA49-081D428C9B9B}" srcOrd="0" destOrd="0" presId="urn:microsoft.com/office/officeart/2005/8/layout/hList1"/>
    <dgm:cxn modelId="{E9FA8F39-B692-4D03-849D-F296C3399A35}" type="presParOf" srcId="{446496DA-BE3C-4023-8427-497E2D304FAC}" destId="{9BA9AFBB-4A12-4EAF-B3DE-183C859411C7}" srcOrd="1" destOrd="0" presId="urn:microsoft.com/office/officeart/2005/8/layout/hList1"/>
    <dgm:cxn modelId="{E20D8D7C-6230-46C1-B8EB-770E00999B5B}" type="presParOf" srcId="{72EE4C2C-8F99-411B-A2BF-A016ACA242F0}" destId="{30A9FEF3-C382-413B-83C0-AF59EA7D1EDF}" srcOrd="1" destOrd="0" presId="urn:microsoft.com/office/officeart/2005/8/layout/hList1"/>
    <dgm:cxn modelId="{C78B7F96-6371-4D5F-BAB8-D8D9AA549378}" type="presParOf" srcId="{72EE4C2C-8F99-411B-A2BF-A016ACA242F0}" destId="{DCF476C7-A740-44E6-B25D-DBBA92231A1F}" srcOrd="2" destOrd="0" presId="urn:microsoft.com/office/officeart/2005/8/layout/hList1"/>
    <dgm:cxn modelId="{EECFE94B-101C-41BD-AC0B-2DF6F85517C5}" type="presParOf" srcId="{DCF476C7-A740-44E6-B25D-DBBA92231A1F}" destId="{F4921DC5-9246-4B85-8C4A-60C5DAF0D056}" srcOrd="0" destOrd="0" presId="urn:microsoft.com/office/officeart/2005/8/layout/hList1"/>
    <dgm:cxn modelId="{178669E8-8D9A-4127-B4A5-894E564C6050}" type="presParOf" srcId="{DCF476C7-A740-44E6-B25D-DBBA92231A1F}" destId="{4C5978F5-C09A-4162-8C23-8AB4597FE428}" srcOrd="1" destOrd="0" presId="urn:microsoft.com/office/officeart/2005/8/layout/hList1"/>
    <dgm:cxn modelId="{BDC8ED7F-89EC-4C38-9AEC-F302D6B1DE8F}" type="presParOf" srcId="{72EE4C2C-8F99-411B-A2BF-A016ACA242F0}" destId="{7A9A80E7-83FB-4A0A-ADB1-83FD7FE3339F}" srcOrd="3" destOrd="0" presId="urn:microsoft.com/office/officeart/2005/8/layout/hList1"/>
    <dgm:cxn modelId="{8AE6C45D-FD1A-4DB5-8C7F-DE54BDDF142C}" type="presParOf" srcId="{72EE4C2C-8F99-411B-A2BF-A016ACA242F0}" destId="{D6CDB118-B3C7-4246-B203-04C7D0845294}" srcOrd="4" destOrd="0" presId="urn:microsoft.com/office/officeart/2005/8/layout/hList1"/>
    <dgm:cxn modelId="{4DB078EA-DE4B-40E4-B18F-F7C9CE31330B}" type="presParOf" srcId="{D6CDB118-B3C7-4246-B203-04C7D0845294}" destId="{ACCDFDA2-3C6E-46AE-A123-2E37B15DBD75}" srcOrd="0" destOrd="0" presId="urn:microsoft.com/office/officeart/2005/8/layout/hList1"/>
    <dgm:cxn modelId="{15B5200E-A4B9-4412-B2E0-E9CA7B075D08}" type="presParOf" srcId="{D6CDB118-B3C7-4246-B203-04C7D0845294}" destId="{B19F07DC-E3EB-4340-AFED-0CF4DCAE805E}" srcOrd="1" destOrd="0" presId="urn:microsoft.com/office/officeart/2005/8/layout/hList1"/>
    <dgm:cxn modelId="{5D6F33F3-6DA0-4BEB-9EF8-4391562216C3}" type="presParOf" srcId="{72EE4C2C-8F99-411B-A2BF-A016ACA242F0}" destId="{42ABBE8D-DF9A-4085-B7E5-10625D1C60E5}" srcOrd="5" destOrd="0" presId="urn:microsoft.com/office/officeart/2005/8/layout/hList1"/>
    <dgm:cxn modelId="{C90BC090-A6F3-4D7A-BA10-C2CBCED8529F}" type="presParOf" srcId="{72EE4C2C-8F99-411B-A2BF-A016ACA242F0}" destId="{ED2A3131-5B94-4757-B2BE-269233A4D842}" srcOrd="6" destOrd="0" presId="urn:microsoft.com/office/officeart/2005/8/layout/hList1"/>
    <dgm:cxn modelId="{8701151B-3308-4E30-8E36-D970A5F34BD9}" type="presParOf" srcId="{ED2A3131-5B94-4757-B2BE-269233A4D842}" destId="{C94BE728-C621-436A-A632-FDFC77E5B741}" srcOrd="0" destOrd="0" presId="urn:microsoft.com/office/officeart/2005/8/layout/hList1"/>
    <dgm:cxn modelId="{3A5774BF-CFC6-440F-B452-35D0F96F9CC0}" type="presParOf" srcId="{ED2A3131-5B94-4757-B2BE-269233A4D842}" destId="{8AD06317-4F5E-4487-8A04-2AED3B5ED43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F19EB3-83DF-4800-90CC-C49320BC3E34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02EADCE3-FD7C-427A-85F8-942F9CC7B716}">
      <dgm:prSet phldrT="[Text]" custT="1"/>
      <dgm:spPr/>
      <dgm:t>
        <a:bodyPr/>
        <a:lstStyle/>
        <a:p>
          <a:r>
            <a:rPr lang="de-DE" sz="1400" dirty="0" smtClean="0"/>
            <a:t>Q4 2026</a:t>
          </a:r>
          <a:endParaRPr lang="de-DE" sz="1400" dirty="0"/>
        </a:p>
      </dgm:t>
    </dgm:pt>
    <dgm:pt modelId="{476B98AC-E481-409C-A54B-A6D216D5C9C4}" type="parTrans" cxnId="{0E3F0028-0190-44A9-AE7C-DA609C609C68}">
      <dgm:prSet/>
      <dgm:spPr/>
      <dgm:t>
        <a:bodyPr/>
        <a:lstStyle/>
        <a:p>
          <a:endParaRPr lang="de-DE" sz="1400"/>
        </a:p>
      </dgm:t>
    </dgm:pt>
    <dgm:pt modelId="{8AD4BAB8-D105-4D68-BA78-060AA167A889}" type="sibTrans" cxnId="{0E3F0028-0190-44A9-AE7C-DA609C609C68}">
      <dgm:prSet/>
      <dgm:spPr/>
      <dgm:t>
        <a:bodyPr/>
        <a:lstStyle/>
        <a:p>
          <a:endParaRPr lang="de-DE" sz="1400"/>
        </a:p>
      </dgm:t>
    </dgm:pt>
    <dgm:pt modelId="{AF51500A-FC2A-4640-9B7B-25F3CFE7C9BC}">
      <dgm:prSet phldrT="[Text]" custT="1"/>
      <dgm:spPr/>
      <dgm:t>
        <a:bodyPr anchor="b" anchorCtr="0"/>
        <a:lstStyle/>
        <a:p>
          <a:r>
            <a:rPr lang="de-DE" sz="1400" dirty="0" smtClean="0"/>
            <a:t>30.06.2027</a:t>
          </a:r>
          <a:endParaRPr lang="de-DE" sz="1400" dirty="0"/>
        </a:p>
      </dgm:t>
    </dgm:pt>
    <dgm:pt modelId="{00531E33-DC05-4E18-B566-C4291D74472A}" type="parTrans" cxnId="{382D8052-A5CB-4E0B-941F-1417CE03B8AB}">
      <dgm:prSet/>
      <dgm:spPr/>
      <dgm:t>
        <a:bodyPr/>
        <a:lstStyle/>
        <a:p>
          <a:endParaRPr lang="de-DE" sz="1400"/>
        </a:p>
      </dgm:t>
    </dgm:pt>
    <dgm:pt modelId="{20519E50-49AA-4542-B709-8C0303969E16}" type="sibTrans" cxnId="{382D8052-A5CB-4E0B-941F-1417CE03B8AB}">
      <dgm:prSet/>
      <dgm:spPr/>
      <dgm:t>
        <a:bodyPr/>
        <a:lstStyle/>
        <a:p>
          <a:endParaRPr lang="de-DE" sz="1400"/>
        </a:p>
      </dgm:t>
    </dgm:pt>
    <dgm:pt modelId="{188C111F-8157-43A1-8FF7-FBD5E7FF3499}">
      <dgm:prSet phldrT="[Text]" custT="1"/>
      <dgm:spPr/>
      <dgm:t>
        <a:bodyPr anchor="b" anchorCtr="0"/>
        <a:lstStyle/>
        <a:p>
          <a:endParaRPr lang="de-DE" sz="1400" dirty="0"/>
        </a:p>
        <a:p>
          <a:r>
            <a:rPr lang="de-DE" sz="1400" dirty="0" smtClean="0"/>
            <a:t>Ab 30.06.2028</a:t>
          </a:r>
          <a:endParaRPr lang="de-DE" sz="1400" dirty="0"/>
        </a:p>
      </dgm:t>
    </dgm:pt>
    <dgm:pt modelId="{29029281-C488-4979-B2EE-DE321E0455FB}" type="parTrans" cxnId="{F1B47DB3-4C3C-41DB-948D-0363F3B1F21F}">
      <dgm:prSet/>
      <dgm:spPr/>
      <dgm:t>
        <a:bodyPr/>
        <a:lstStyle/>
        <a:p>
          <a:endParaRPr lang="de-DE" sz="1400"/>
        </a:p>
      </dgm:t>
    </dgm:pt>
    <dgm:pt modelId="{C920493F-A797-4E32-8734-55F66989B9C6}" type="sibTrans" cxnId="{F1B47DB3-4C3C-41DB-948D-0363F3B1F21F}">
      <dgm:prSet/>
      <dgm:spPr/>
      <dgm:t>
        <a:bodyPr/>
        <a:lstStyle/>
        <a:p>
          <a:endParaRPr lang="de-DE" sz="1400"/>
        </a:p>
      </dgm:t>
    </dgm:pt>
    <dgm:pt modelId="{D780FC6B-2549-410E-A9CD-531D4DAA4170}">
      <dgm:prSet phldrT="[Text]" custT="1"/>
      <dgm:spPr/>
      <dgm:t>
        <a:bodyPr anchor="b" anchorCtr="0"/>
        <a:lstStyle/>
        <a:p>
          <a:r>
            <a:rPr lang="de-DE" sz="1400" dirty="0" smtClean="0"/>
            <a:t>Q2 2027</a:t>
          </a:r>
          <a:endParaRPr lang="de-DE" sz="1400" dirty="0"/>
        </a:p>
      </dgm:t>
    </dgm:pt>
    <dgm:pt modelId="{5AE6ACC7-896D-4D75-A522-E1785CE8B0B7}" type="parTrans" cxnId="{3C4D23A6-5973-4DA7-BA9B-FB5BF7D7D5EA}">
      <dgm:prSet/>
      <dgm:spPr/>
      <dgm:t>
        <a:bodyPr/>
        <a:lstStyle/>
        <a:p>
          <a:endParaRPr lang="de-DE"/>
        </a:p>
      </dgm:t>
    </dgm:pt>
    <dgm:pt modelId="{1377B845-A6F2-4324-8C47-336F0B56E6DD}" type="sibTrans" cxnId="{3C4D23A6-5973-4DA7-BA9B-FB5BF7D7D5EA}">
      <dgm:prSet/>
      <dgm:spPr/>
      <dgm:t>
        <a:bodyPr/>
        <a:lstStyle/>
        <a:p>
          <a:endParaRPr lang="de-DE"/>
        </a:p>
      </dgm:t>
    </dgm:pt>
    <dgm:pt modelId="{3A3BC6C4-EF00-4ECA-80E9-14A74EF16356}" type="pres">
      <dgm:prSet presAssocID="{FBF19EB3-83DF-4800-90CC-C49320BC3E34}" presName="Name0" presStyleCnt="0">
        <dgm:presLayoutVars>
          <dgm:dir/>
          <dgm:resizeHandles val="exact"/>
        </dgm:presLayoutVars>
      </dgm:prSet>
      <dgm:spPr/>
    </dgm:pt>
    <dgm:pt modelId="{BD6D2501-3425-40C3-B398-7FAE4BE3A5DA}" type="pres">
      <dgm:prSet presAssocID="{FBF19EB3-83DF-4800-90CC-C49320BC3E34}" presName="arrow" presStyleLbl="bgShp" presStyleIdx="0" presStyleCnt="1"/>
      <dgm:spPr/>
    </dgm:pt>
    <dgm:pt modelId="{A3AC962A-ADDE-43A0-A20A-8F7FD0341D21}" type="pres">
      <dgm:prSet presAssocID="{FBF19EB3-83DF-4800-90CC-C49320BC3E34}" presName="points" presStyleCnt="0"/>
      <dgm:spPr/>
    </dgm:pt>
    <dgm:pt modelId="{3A940021-A837-433A-A7DD-DC8E6146315D}" type="pres">
      <dgm:prSet presAssocID="{02EADCE3-FD7C-427A-85F8-942F9CC7B716}" presName="compositeA" presStyleCnt="0"/>
      <dgm:spPr/>
    </dgm:pt>
    <dgm:pt modelId="{F570A878-D859-4362-AB8D-9E6ED38D8C3F}" type="pres">
      <dgm:prSet presAssocID="{02EADCE3-FD7C-427A-85F8-942F9CC7B716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0D097AC-3BE4-4F2F-880C-FFD531909998}" type="pres">
      <dgm:prSet presAssocID="{02EADCE3-FD7C-427A-85F8-942F9CC7B716}" presName="circleA" presStyleLbl="node1" presStyleIdx="0" presStyleCnt="4"/>
      <dgm:spPr/>
    </dgm:pt>
    <dgm:pt modelId="{89A8FF96-085E-4347-B9D3-E22D34062AF0}" type="pres">
      <dgm:prSet presAssocID="{02EADCE3-FD7C-427A-85F8-942F9CC7B716}" presName="spaceA" presStyleCnt="0"/>
      <dgm:spPr/>
    </dgm:pt>
    <dgm:pt modelId="{4212628E-5CCB-4C93-B4AE-795983E7E0D8}" type="pres">
      <dgm:prSet presAssocID="{8AD4BAB8-D105-4D68-BA78-060AA167A889}" presName="space" presStyleCnt="0"/>
      <dgm:spPr/>
    </dgm:pt>
    <dgm:pt modelId="{CDF05DC1-8DAC-4B14-983D-D3AF71222A4D}" type="pres">
      <dgm:prSet presAssocID="{D780FC6B-2549-410E-A9CD-531D4DAA4170}" presName="compositeB" presStyleCnt="0"/>
      <dgm:spPr/>
    </dgm:pt>
    <dgm:pt modelId="{05B2458E-03E4-4964-B9A3-DE7B66F0E33D}" type="pres">
      <dgm:prSet presAssocID="{D780FC6B-2549-410E-A9CD-531D4DAA4170}" presName="textB" presStyleLbl="revTx" presStyleIdx="1" presStyleCnt="4" custLinFactY="-50430" custLinFactNeighborX="-2994" custLinFactNeighborY="-1000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04C2BA0-B016-4F60-801D-FBEB46067E32}" type="pres">
      <dgm:prSet presAssocID="{D780FC6B-2549-410E-A9CD-531D4DAA4170}" presName="circleB" presStyleLbl="node1" presStyleIdx="1" presStyleCnt="4"/>
      <dgm:spPr/>
    </dgm:pt>
    <dgm:pt modelId="{01D9A2A2-15CB-4661-BEBD-A2247559C21F}" type="pres">
      <dgm:prSet presAssocID="{D780FC6B-2549-410E-A9CD-531D4DAA4170}" presName="spaceB" presStyleCnt="0"/>
      <dgm:spPr/>
    </dgm:pt>
    <dgm:pt modelId="{6FAA73F4-9122-46A8-953B-B83BC8CC2C78}" type="pres">
      <dgm:prSet presAssocID="{1377B845-A6F2-4324-8C47-336F0B56E6DD}" presName="space" presStyleCnt="0"/>
      <dgm:spPr/>
    </dgm:pt>
    <dgm:pt modelId="{CA3C6D15-7465-43D0-9F65-5906A87694C6}" type="pres">
      <dgm:prSet presAssocID="{AF51500A-FC2A-4640-9B7B-25F3CFE7C9BC}" presName="compositeA" presStyleCnt="0"/>
      <dgm:spPr/>
    </dgm:pt>
    <dgm:pt modelId="{3CEBF00F-E579-4270-AA51-C0812F7B0828}" type="pres">
      <dgm:prSet presAssocID="{AF51500A-FC2A-4640-9B7B-25F3CFE7C9BC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4915DB8-B0F0-4608-8513-540DA513DB65}" type="pres">
      <dgm:prSet presAssocID="{AF51500A-FC2A-4640-9B7B-25F3CFE7C9BC}" presName="circleA" presStyleLbl="node1" presStyleIdx="2" presStyleCnt="4"/>
      <dgm:spPr/>
    </dgm:pt>
    <dgm:pt modelId="{284B2E96-E18F-4DD2-A8C3-B31765E0B652}" type="pres">
      <dgm:prSet presAssocID="{AF51500A-FC2A-4640-9B7B-25F3CFE7C9BC}" presName="spaceA" presStyleCnt="0"/>
      <dgm:spPr/>
    </dgm:pt>
    <dgm:pt modelId="{0A3FDCBD-4DA0-4C1D-BFFE-2E717510AE0E}" type="pres">
      <dgm:prSet presAssocID="{20519E50-49AA-4542-B709-8C0303969E16}" presName="space" presStyleCnt="0"/>
      <dgm:spPr/>
    </dgm:pt>
    <dgm:pt modelId="{059D4F3D-2001-4BEF-AAD3-107EA2459B3B}" type="pres">
      <dgm:prSet presAssocID="{188C111F-8157-43A1-8FF7-FBD5E7FF3499}" presName="compositeB" presStyleCnt="0"/>
      <dgm:spPr/>
    </dgm:pt>
    <dgm:pt modelId="{38515A60-9F01-4C1D-9144-3D88BB168981}" type="pres">
      <dgm:prSet presAssocID="{188C111F-8157-43A1-8FF7-FBD5E7FF3499}" presName="textB" presStyleLbl="revTx" presStyleIdx="3" presStyleCnt="4" custLinFactY="-49985" custLinFactNeighborX="-4990" custLinFactNeighborY="-1000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73C9C9C-CEAC-4A14-8FE6-3B2C79270D40}" type="pres">
      <dgm:prSet presAssocID="{188C111F-8157-43A1-8FF7-FBD5E7FF3499}" presName="circleB" presStyleLbl="node1" presStyleIdx="3" presStyleCnt="4"/>
      <dgm:spPr/>
    </dgm:pt>
    <dgm:pt modelId="{3F932073-E5EE-461E-A958-3E31028B47DB}" type="pres">
      <dgm:prSet presAssocID="{188C111F-8157-43A1-8FF7-FBD5E7FF3499}" presName="spaceB" presStyleCnt="0"/>
      <dgm:spPr/>
    </dgm:pt>
  </dgm:ptLst>
  <dgm:cxnLst>
    <dgm:cxn modelId="{6A7BEDBB-B041-42D6-8BCF-3D13E498FE19}" type="presOf" srcId="{02EADCE3-FD7C-427A-85F8-942F9CC7B716}" destId="{F570A878-D859-4362-AB8D-9E6ED38D8C3F}" srcOrd="0" destOrd="0" presId="urn:microsoft.com/office/officeart/2005/8/layout/hProcess11"/>
    <dgm:cxn modelId="{0E3F0028-0190-44A9-AE7C-DA609C609C68}" srcId="{FBF19EB3-83DF-4800-90CC-C49320BC3E34}" destId="{02EADCE3-FD7C-427A-85F8-942F9CC7B716}" srcOrd="0" destOrd="0" parTransId="{476B98AC-E481-409C-A54B-A6D216D5C9C4}" sibTransId="{8AD4BAB8-D105-4D68-BA78-060AA167A889}"/>
    <dgm:cxn modelId="{3C4D23A6-5973-4DA7-BA9B-FB5BF7D7D5EA}" srcId="{FBF19EB3-83DF-4800-90CC-C49320BC3E34}" destId="{D780FC6B-2549-410E-A9CD-531D4DAA4170}" srcOrd="1" destOrd="0" parTransId="{5AE6ACC7-896D-4D75-A522-E1785CE8B0B7}" sibTransId="{1377B845-A6F2-4324-8C47-336F0B56E6DD}"/>
    <dgm:cxn modelId="{F1B47DB3-4C3C-41DB-948D-0363F3B1F21F}" srcId="{FBF19EB3-83DF-4800-90CC-C49320BC3E34}" destId="{188C111F-8157-43A1-8FF7-FBD5E7FF3499}" srcOrd="3" destOrd="0" parTransId="{29029281-C488-4979-B2EE-DE321E0455FB}" sibTransId="{C920493F-A797-4E32-8734-55F66989B9C6}"/>
    <dgm:cxn modelId="{1D1EF998-8DF4-4136-8A40-879B8ABED138}" type="presOf" srcId="{FBF19EB3-83DF-4800-90CC-C49320BC3E34}" destId="{3A3BC6C4-EF00-4ECA-80E9-14A74EF16356}" srcOrd="0" destOrd="0" presId="urn:microsoft.com/office/officeart/2005/8/layout/hProcess11"/>
    <dgm:cxn modelId="{F3104A6E-76E4-4564-A964-BABFB34198C6}" type="presOf" srcId="{D780FC6B-2549-410E-A9CD-531D4DAA4170}" destId="{05B2458E-03E4-4964-B9A3-DE7B66F0E33D}" srcOrd="0" destOrd="0" presId="urn:microsoft.com/office/officeart/2005/8/layout/hProcess11"/>
    <dgm:cxn modelId="{8FBBAA71-BF24-4727-B1CD-3061C25853B5}" type="presOf" srcId="{AF51500A-FC2A-4640-9B7B-25F3CFE7C9BC}" destId="{3CEBF00F-E579-4270-AA51-C0812F7B0828}" srcOrd="0" destOrd="0" presId="urn:microsoft.com/office/officeart/2005/8/layout/hProcess11"/>
    <dgm:cxn modelId="{382D8052-A5CB-4E0B-941F-1417CE03B8AB}" srcId="{FBF19EB3-83DF-4800-90CC-C49320BC3E34}" destId="{AF51500A-FC2A-4640-9B7B-25F3CFE7C9BC}" srcOrd="2" destOrd="0" parTransId="{00531E33-DC05-4E18-B566-C4291D74472A}" sibTransId="{20519E50-49AA-4542-B709-8C0303969E16}"/>
    <dgm:cxn modelId="{B91DCA4F-240D-47FB-9799-DF5F3654BDC1}" type="presOf" srcId="{188C111F-8157-43A1-8FF7-FBD5E7FF3499}" destId="{38515A60-9F01-4C1D-9144-3D88BB168981}" srcOrd="0" destOrd="0" presId="urn:microsoft.com/office/officeart/2005/8/layout/hProcess11"/>
    <dgm:cxn modelId="{EF3AF84B-7836-49C1-9698-4779D841A64D}" type="presParOf" srcId="{3A3BC6C4-EF00-4ECA-80E9-14A74EF16356}" destId="{BD6D2501-3425-40C3-B398-7FAE4BE3A5DA}" srcOrd="0" destOrd="0" presId="urn:microsoft.com/office/officeart/2005/8/layout/hProcess11"/>
    <dgm:cxn modelId="{5672B331-356E-4373-9BD9-4A39F3606024}" type="presParOf" srcId="{3A3BC6C4-EF00-4ECA-80E9-14A74EF16356}" destId="{A3AC962A-ADDE-43A0-A20A-8F7FD0341D21}" srcOrd="1" destOrd="0" presId="urn:microsoft.com/office/officeart/2005/8/layout/hProcess11"/>
    <dgm:cxn modelId="{71AEFE50-0B9E-4284-A3AC-CAF1556C1910}" type="presParOf" srcId="{A3AC962A-ADDE-43A0-A20A-8F7FD0341D21}" destId="{3A940021-A837-433A-A7DD-DC8E6146315D}" srcOrd="0" destOrd="0" presId="urn:microsoft.com/office/officeart/2005/8/layout/hProcess11"/>
    <dgm:cxn modelId="{7A11E43E-98D3-4050-86BC-20ED262C16A9}" type="presParOf" srcId="{3A940021-A837-433A-A7DD-DC8E6146315D}" destId="{F570A878-D859-4362-AB8D-9E6ED38D8C3F}" srcOrd="0" destOrd="0" presId="urn:microsoft.com/office/officeart/2005/8/layout/hProcess11"/>
    <dgm:cxn modelId="{79BBEFC3-5FFF-4D9D-B852-3BCF53031E4D}" type="presParOf" srcId="{3A940021-A837-433A-A7DD-DC8E6146315D}" destId="{B0D097AC-3BE4-4F2F-880C-FFD531909998}" srcOrd="1" destOrd="0" presId="urn:microsoft.com/office/officeart/2005/8/layout/hProcess11"/>
    <dgm:cxn modelId="{95A57A89-12A9-4D2E-89B5-B1E7ACD0656D}" type="presParOf" srcId="{3A940021-A837-433A-A7DD-DC8E6146315D}" destId="{89A8FF96-085E-4347-B9D3-E22D34062AF0}" srcOrd="2" destOrd="0" presId="urn:microsoft.com/office/officeart/2005/8/layout/hProcess11"/>
    <dgm:cxn modelId="{9493B488-CC06-4ED5-A9A7-E3EFEEB21965}" type="presParOf" srcId="{A3AC962A-ADDE-43A0-A20A-8F7FD0341D21}" destId="{4212628E-5CCB-4C93-B4AE-795983E7E0D8}" srcOrd="1" destOrd="0" presId="urn:microsoft.com/office/officeart/2005/8/layout/hProcess11"/>
    <dgm:cxn modelId="{88F31D84-DFCC-4C6B-AC81-71DA9492839A}" type="presParOf" srcId="{A3AC962A-ADDE-43A0-A20A-8F7FD0341D21}" destId="{CDF05DC1-8DAC-4B14-983D-D3AF71222A4D}" srcOrd="2" destOrd="0" presId="urn:microsoft.com/office/officeart/2005/8/layout/hProcess11"/>
    <dgm:cxn modelId="{08AA9AAF-C7DA-4628-B402-72924AE8B35A}" type="presParOf" srcId="{CDF05DC1-8DAC-4B14-983D-D3AF71222A4D}" destId="{05B2458E-03E4-4964-B9A3-DE7B66F0E33D}" srcOrd="0" destOrd="0" presId="urn:microsoft.com/office/officeart/2005/8/layout/hProcess11"/>
    <dgm:cxn modelId="{E6686BE0-DA57-44C7-AFA3-3894CA4B4361}" type="presParOf" srcId="{CDF05DC1-8DAC-4B14-983D-D3AF71222A4D}" destId="{804C2BA0-B016-4F60-801D-FBEB46067E32}" srcOrd="1" destOrd="0" presId="urn:microsoft.com/office/officeart/2005/8/layout/hProcess11"/>
    <dgm:cxn modelId="{91A7D6DE-0273-4AAE-96AF-38E83720809F}" type="presParOf" srcId="{CDF05DC1-8DAC-4B14-983D-D3AF71222A4D}" destId="{01D9A2A2-15CB-4661-BEBD-A2247559C21F}" srcOrd="2" destOrd="0" presId="urn:microsoft.com/office/officeart/2005/8/layout/hProcess11"/>
    <dgm:cxn modelId="{1FD4DDC2-395B-477F-80EB-351D3DA47988}" type="presParOf" srcId="{A3AC962A-ADDE-43A0-A20A-8F7FD0341D21}" destId="{6FAA73F4-9122-46A8-953B-B83BC8CC2C78}" srcOrd="3" destOrd="0" presId="urn:microsoft.com/office/officeart/2005/8/layout/hProcess11"/>
    <dgm:cxn modelId="{FB70B0DA-A2E2-428C-AAD2-5C30FC33BB62}" type="presParOf" srcId="{A3AC962A-ADDE-43A0-A20A-8F7FD0341D21}" destId="{CA3C6D15-7465-43D0-9F65-5906A87694C6}" srcOrd="4" destOrd="0" presId="urn:microsoft.com/office/officeart/2005/8/layout/hProcess11"/>
    <dgm:cxn modelId="{1FCBF1AC-2DB7-43AC-997E-9CE640900CC6}" type="presParOf" srcId="{CA3C6D15-7465-43D0-9F65-5906A87694C6}" destId="{3CEBF00F-E579-4270-AA51-C0812F7B0828}" srcOrd="0" destOrd="0" presId="urn:microsoft.com/office/officeart/2005/8/layout/hProcess11"/>
    <dgm:cxn modelId="{6B9ABA42-3B54-4720-AA84-62139FC26EEC}" type="presParOf" srcId="{CA3C6D15-7465-43D0-9F65-5906A87694C6}" destId="{B4915DB8-B0F0-4608-8513-540DA513DB65}" srcOrd="1" destOrd="0" presId="urn:microsoft.com/office/officeart/2005/8/layout/hProcess11"/>
    <dgm:cxn modelId="{E2E84B15-23E0-4CC8-A3E9-4783EE6FA59B}" type="presParOf" srcId="{CA3C6D15-7465-43D0-9F65-5906A87694C6}" destId="{284B2E96-E18F-4DD2-A8C3-B31765E0B652}" srcOrd="2" destOrd="0" presId="urn:microsoft.com/office/officeart/2005/8/layout/hProcess11"/>
    <dgm:cxn modelId="{17DA348F-FCC0-4FD8-A13E-634BFCFA8248}" type="presParOf" srcId="{A3AC962A-ADDE-43A0-A20A-8F7FD0341D21}" destId="{0A3FDCBD-4DA0-4C1D-BFFE-2E717510AE0E}" srcOrd="5" destOrd="0" presId="urn:microsoft.com/office/officeart/2005/8/layout/hProcess11"/>
    <dgm:cxn modelId="{9D0D267F-3426-491A-98E0-0C7192D0C741}" type="presParOf" srcId="{A3AC962A-ADDE-43A0-A20A-8F7FD0341D21}" destId="{059D4F3D-2001-4BEF-AAD3-107EA2459B3B}" srcOrd="6" destOrd="0" presId="urn:microsoft.com/office/officeart/2005/8/layout/hProcess11"/>
    <dgm:cxn modelId="{ECB826E0-3F26-4A1F-A633-000DA6392E42}" type="presParOf" srcId="{059D4F3D-2001-4BEF-AAD3-107EA2459B3B}" destId="{38515A60-9F01-4C1D-9144-3D88BB168981}" srcOrd="0" destOrd="0" presId="urn:microsoft.com/office/officeart/2005/8/layout/hProcess11"/>
    <dgm:cxn modelId="{467501AD-C140-444A-98E0-C2352B1203BE}" type="presParOf" srcId="{059D4F3D-2001-4BEF-AAD3-107EA2459B3B}" destId="{473C9C9C-CEAC-4A14-8FE6-3B2C79270D40}" srcOrd="1" destOrd="0" presId="urn:microsoft.com/office/officeart/2005/8/layout/hProcess11"/>
    <dgm:cxn modelId="{F6699676-0D06-4AC4-A2F9-A36E8A118B49}" type="presParOf" srcId="{059D4F3D-2001-4BEF-AAD3-107EA2459B3B}" destId="{3F932073-E5EE-461E-A958-3E31028B47D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6BEB41-7186-4169-82B6-5FB3A559CF63}">
      <dsp:nvSpPr>
        <dsp:cNvPr id="0" name=""/>
        <dsp:cNvSpPr/>
      </dsp:nvSpPr>
      <dsp:spPr>
        <a:xfrm>
          <a:off x="3263619" y="1851917"/>
          <a:ext cx="1968843" cy="1665951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910" rIns="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300" kern="1200" dirty="0" smtClean="0"/>
            <a:t> 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300" kern="1200" dirty="0"/>
        </a:p>
      </dsp:txBody>
      <dsp:txXfrm>
        <a:off x="3566519" y="2108218"/>
        <a:ext cx="1363044" cy="1153349"/>
      </dsp:txXfrm>
    </dsp:sp>
    <dsp:sp modelId="{8EAC5E9E-F882-4E09-B4F3-90738B75DB95}">
      <dsp:nvSpPr>
        <dsp:cNvPr id="0" name=""/>
        <dsp:cNvSpPr/>
      </dsp:nvSpPr>
      <dsp:spPr>
        <a:xfrm>
          <a:off x="5474775" y="3530013"/>
          <a:ext cx="243591" cy="2099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5257E-4181-4124-93A9-66D9BD17B65F}">
      <dsp:nvSpPr>
        <dsp:cNvPr id="0" name=""/>
        <dsp:cNvSpPr/>
      </dsp:nvSpPr>
      <dsp:spPr>
        <a:xfrm>
          <a:off x="1648873" y="2708266"/>
          <a:ext cx="1968843" cy="166595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45C185-5AF4-4612-B8CC-CBACCA8E2FF0}">
      <dsp:nvSpPr>
        <dsp:cNvPr id="0" name=""/>
        <dsp:cNvSpPr/>
      </dsp:nvSpPr>
      <dsp:spPr>
        <a:xfrm>
          <a:off x="3838626" y="1028713"/>
          <a:ext cx="243591" cy="209945"/>
        </a:xfrm>
        <a:prstGeom prst="hexagon">
          <a:avLst>
            <a:gd name="adj" fmla="val 25000"/>
            <a:gd name="vf" fmla="val 115470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6D469-F9BE-4507-8751-7B7171A882D7}">
      <dsp:nvSpPr>
        <dsp:cNvPr id="0" name=""/>
        <dsp:cNvSpPr/>
      </dsp:nvSpPr>
      <dsp:spPr>
        <a:xfrm>
          <a:off x="4885508" y="2726618"/>
          <a:ext cx="1968843" cy="1665951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910" rIns="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300" kern="1200"/>
        </a:p>
      </dsp:txBody>
      <dsp:txXfrm>
        <a:off x="5188408" y="2982919"/>
        <a:ext cx="1363044" cy="1153349"/>
      </dsp:txXfrm>
    </dsp:sp>
    <dsp:sp modelId="{C8B9B2CF-5AD3-4EED-9D60-25792F7AC97D}">
      <dsp:nvSpPr>
        <dsp:cNvPr id="0" name=""/>
        <dsp:cNvSpPr/>
      </dsp:nvSpPr>
      <dsp:spPr>
        <a:xfrm>
          <a:off x="7555087" y="2378922"/>
          <a:ext cx="243591" cy="209945"/>
        </a:xfrm>
        <a:prstGeom prst="hexagon">
          <a:avLst>
            <a:gd name="adj" fmla="val 25000"/>
            <a:gd name="vf" fmla="val 115470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3C27B8-D1C9-474E-87B5-01391D40158A}">
      <dsp:nvSpPr>
        <dsp:cNvPr id="0" name=""/>
        <dsp:cNvSpPr/>
      </dsp:nvSpPr>
      <dsp:spPr>
        <a:xfrm>
          <a:off x="4876806" y="1001327"/>
          <a:ext cx="1968843" cy="166595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90200C-788D-4B44-BDBB-9E6DC08A1546}">
      <dsp:nvSpPr>
        <dsp:cNvPr id="0" name=""/>
        <dsp:cNvSpPr/>
      </dsp:nvSpPr>
      <dsp:spPr>
        <a:xfrm>
          <a:off x="4811745" y="4164096"/>
          <a:ext cx="243591" cy="209945"/>
        </a:xfrm>
        <a:prstGeom prst="hexagon">
          <a:avLst>
            <a:gd name="adj" fmla="val 25000"/>
            <a:gd name="vf" fmla="val 115470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218E3-1909-49A8-84EE-87A0921E3DB0}">
      <dsp:nvSpPr>
        <dsp:cNvPr id="0" name=""/>
        <dsp:cNvSpPr/>
      </dsp:nvSpPr>
      <dsp:spPr>
        <a:xfrm>
          <a:off x="6482359" y="124007"/>
          <a:ext cx="1968843" cy="1665951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910" rIns="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300" kern="1200"/>
        </a:p>
      </dsp:txBody>
      <dsp:txXfrm>
        <a:off x="6785259" y="380308"/>
        <a:ext cx="1363044" cy="1153349"/>
      </dsp:txXfrm>
    </dsp:sp>
    <dsp:sp modelId="{BC37388E-80B1-4C69-B031-D7CA95B684CA}">
      <dsp:nvSpPr>
        <dsp:cNvPr id="0" name=""/>
        <dsp:cNvSpPr/>
      </dsp:nvSpPr>
      <dsp:spPr>
        <a:xfrm>
          <a:off x="3812100" y="649538"/>
          <a:ext cx="243591" cy="209945"/>
        </a:xfrm>
        <a:prstGeom prst="hexagon">
          <a:avLst>
            <a:gd name="adj" fmla="val 25000"/>
            <a:gd name="vf" fmla="val 115470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BA4C30-E1E1-4953-8C74-45A80E1E5FDB}">
      <dsp:nvSpPr>
        <dsp:cNvPr id="0" name=""/>
        <dsp:cNvSpPr/>
      </dsp:nvSpPr>
      <dsp:spPr>
        <a:xfrm flipH="1" flipV="1">
          <a:off x="5386114" y="591506"/>
          <a:ext cx="82201" cy="188418"/>
        </a:xfrm>
        <a:prstGeom prst="hexagon">
          <a:avLst>
            <a:gd name="adj" fmla="val 25000"/>
            <a:gd name="vf" fmla="val 115470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4EE9BA-7B0E-42BF-BE28-19AB7C27BA74}">
      <dsp:nvSpPr>
        <dsp:cNvPr id="0" name=""/>
        <dsp:cNvSpPr/>
      </dsp:nvSpPr>
      <dsp:spPr>
        <a:xfrm>
          <a:off x="5194706" y="0"/>
          <a:ext cx="129176" cy="97410"/>
        </a:xfrm>
        <a:prstGeom prst="hexagon">
          <a:avLst>
            <a:gd name="adj" fmla="val 25000"/>
            <a:gd name="vf" fmla="val 115470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77392-3DC0-4DFB-BA49-081D428C9B9B}">
      <dsp:nvSpPr>
        <dsp:cNvPr id="0" name=""/>
        <dsp:cNvSpPr/>
      </dsp:nvSpPr>
      <dsp:spPr>
        <a:xfrm>
          <a:off x="4175" y="1263252"/>
          <a:ext cx="2510834" cy="9048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sz="1700" kern="1200" dirty="0">
              <a:latin typeface="Calibri" panose="020F0502020204030204" pitchFamily="34" charset="0"/>
              <a:cs typeface="Calibri" panose="020F0502020204030204" pitchFamily="34" charset="0"/>
            </a:rPr>
            <a:t>Beziehungen </a:t>
          </a:r>
          <a:r>
            <a:rPr lang="de-DE" sz="17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zum Partner</a:t>
          </a:r>
          <a:endParaRPr lang="de-DE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175" y="1263252"/>
        <a:ext cx="2510834" cy="904805"/>
      </dsp:txXfrm>
    </dsp:sp>
    <dsp:sp modelId="{9BA9AFBB-4A12-4EAF-B3DE-183C859411C7}">
      <dsp:nvSpPr>
        <dsp:cNvPr id="0" name=""/>
        <dsp:cNvSpPr/>
      </dsp:nvSpPr>
      <dsp:spPr>
        <a:xfrm>
          <a:off x="4175" y="2168057"/>
          <a:ext cx="2510834" cy="27299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>
              <a:latin typeface="Calibri" panose="020F0502020204030204" pitchFamily="34" charset="0"/>
              <a:cs typeface="Calibri" panose="020F0502020204030204" pitchFamily="34" charset="0"/>
            </a:rPr>
            <a:t>Verhandlungen zum Wärmepreis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>
              <a:latin typeface="Calibri" panose="020F0502020204030204" pitchFamily="34" charset="0"/>
              <a:cs typeface="Calibri" panose="020F0502020204030204" pitchFamily="34" charset="0"/>
            </a:rPr>
            <a:t>Verhandlungen zu Wärmemengen Lieferkonditionen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>
              <a:latin typeface="Calibri" panose="020F0502020204030204" pitchFamily="34" charset="0"/>
              <a:cs typeface="Calibri" panose="020F0502020204030204" pitchFamily="34" charset="0"/>
            </a:rPr>
            <a:t>Ggf. Übernahme von Anlagen (Erzeugung und Netz</a:t>
          </a:r>
          <a:r>
            <a:rPr lang="de-DE" sz="17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de-DE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175" y="2168057"/>
        <a:ext cx="2510834" cy="2729902"/>
      </dsp:txXfrm>
    </dsp:sp>
    <dsp:sp modelId="{F4921DC5-9246-4B85-8C4A-60C5DAF0D056}">
      <dsp:nvSpPr>
        <dsp:cNvPr id="0" name=""/>
        <dsp:cNvSpPr/>
      </dsp:nvSpPr>
      <dsp:spPr>
        <a:xfrm>
          <a:off x="2866527" y="1263252"/>
          <a:ext cx="2510834" cy="9048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sz="1700" kern="1200" dirty="0">
              <a:latin typeface="Calibri" panose="020F0502020204030204" pitchFamily="34" charset="0"/>
              <a:cs typeface="Calibri" panose="020F0502020204030204" pitchFamily="34" charset="0"/>
            </a:rPr>
            <a:t>Gesellschaftsrechtliche Ebene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66527" y="1263252"/>
        <a:ext cx="2510834" cy="904805"/>
      </dsp:txXfrm>
    </dsp:sp>
    <dsp:sp modelId="{4C5978F5-C09A-4162-8C23-8AB4597FE428}">
      <dsp:nvSpPr>
        <dsp:cNvPr id="0" name=""/>
        <dsp:cNvSpPr/>
      </dsp:nvSpPr>
      <dsp:spPr>
        <a:xfrm>
          <a:off x="2866527" y="2168057"/>
          <a:ext cx="2510834" cy="27299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>
              <a:latin typeface="Calibri" panose="020F0502020204030204" pitchFamily="34" charset="0"/>
              <a:cs typeface="Calibri" panose="020F0502020204030204" pitchFamily="34" charset="0"/>
            </a:rPr>
            <a:t>Entscheidung für Kooperationspartner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>
              <a:latin typeface="Calibri" panose="020F0502020204030204" pitchFamily="34" charset="0"/>
              <a:cs typeface="Calibri" panose="020F0502020204030204" pitchFamily="34" charset="0"/>
            </a:rPr>
            <a:t>Einbindung Kommunalaufsicht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>
              <a:latin typeface="Calibri" panose="020F0502020204030204" pitchFamily="34" charset="0"/>
              <a:cs typeface="Calibri" panose="020F0502020204030204" pitchFamily="34" charset="0"/>
            </a:rPr>
            <a:t>Aushandeln gesellschaftsrechtlicher Grundlagen der gemeinsamen Unternehmung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Wirtschaftsplan</a:t>
          </a:r>
          <a:endParaRPr lang="de-DE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66527" y="2168057"/>
        <a:ext cx="2510834" cy="2729902"/>
      </dsp:txXfrm>
    </dsp:sp>
    <dsp:sp modelId="{ACCDFDA2-3C6E-46AE-A123-2E37B15DBD75}">
      <dsp:nvSpPr>
        <dsp:cNvPr id="0" name=""/>
        <dsp:cNvSpPr/>
      </dsp:nvSpPr>
      <dsp:spPr>
        <a:xfrm>
          <a:off x="5728878" y="1263252"/>
          <a:ext cx="2510834" cy="9048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sz="1700" kern="1200" dirty="0">
              <a:latin typeface="Calibri" panose="020F0502020204030204" pitchFamily="34" charset="0"/>
              <a:cs typeface="Calibri" panose="020F0502020204030204" pitchFamily="34" charset="0"/>
            </a:rPr>
            <a:t>Technische Ebene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28878" y="1263252"/>
        <a:ext cx="2510834" cy="904805"/>
      </dsp:txXfrm>
    </dsp:sp>
    <dsp:sp modelId="{B19F07DC-E3EB-4340-AFED-0CF4DCAE805E}">
      <dsp:nvSpPr>
        <dsp:cNvPr id="0" name=""/>
        <dsp:cNvSpPr/>
      </dsp:nvSpPr>
      <dsp:spPr>
        <a:xfrm>
          <a:off x="5728878" y="2168057"/>
          <a:ext cx="2510834" cy="27299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>
              <a:latin typeface="Calibri" panose="020F0502020204030204" pitchFamily="34" charset="0"/>
              <a:cs typeface="Calibri" panose="020F0502020204030204" pitchFamily="34" charset="0"/>
            </a:rPr>
            <a:t>Maßnahmen zur Minderung von Netzverlusten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Ggf. Alternatives Versorgungskonzept</a:t>
          </a:r>
          <a:endParaRPr lang="de-DE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DE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28878" y="2168057"/>
        <a:ext cx="2510834" cy="2729902"/>
      </dsp:txXfrm>
    </dsp:sp>
    <dsp:sp modelId="{C94BE728-C621-436A-A632-FDFC77E5B741}">
      <dsp:nvSpPr>
        <dsp:cNvPr id="0" name=""/>
        <dsp:cNvSpPr/>
      </dsp:nvSpPr>
      <dsp:spPr>
        <a:xfrm>
          <a:off x="8591229" y="1263252"/>
          <a:ext cx="2510834" cy="9048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>
              <a:latin typeface="Calibri" panose="020F0502020204030204" pitchFamily="34" charset="0"/>
              <a:cs typeface="Calibri" panose="020F0502020204030204" pitchFamily="34" charset="0"/>
            </a:rPr>
            <a:t>Stadtplanerische Ebene</a:t>
          </a:r>
        </a:p>
      </dsp:txBody>
      <dsp:txXfrm>
        <a:off x="8591229" y="1263252"/>
        <a:ext cx="2510834" cy="904805"/>
      </dsp:txXfrm>
    </dsp:sp>
    <dsp:sp modelId="{8AD06317-4F5E-4487-8A04-2AED3B5ED43C}">
      <dsp:nvSpPr>
        <dsp:cNvPr id="0" name=""/>
        <dsp:cNvSpPr/>
      </dsp:nvSpPr>
      <dsp:spPr>
        <a:xfrm>
          <a:off x="8591229" y="2168057"/>
          <a:ext cx="2510834" cy="27299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>
              <a:latin typeface="Calibri" panose="020F0502020204030204" pitchFamily="34" charset="0"/>
              <a:cs typeface="Calibri" panose="020F0502020204030204" pitchFamily="34" charset="0"/>
            </a:rPr>
            <a:t>Klärung zu weiteren Versorgungsgebieten (auf Basis der Wärmeplanung)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DE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91229" y="2168057"/>
        <a:ext cx="2510834" cy="27299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D2501-3425-40C3-B398-7FAE4BE3A5DA}">
      <dsp:nvSpPr>
        <dsp:cNvPr id="0" name=""/>
        <dsp:cNvSpPr/>
      </dsp:nvSpPr>
      <dsp:spPr>
        <a:xfrm>
          <a:off x="0" y="1642161"/>
          <a:ext cx="11276928" cy="2189548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0A878-D859-4362-AB8D-9E6ED38D8C3F}">
      <dsp:nvSpPr>
        <dsp:cNvPr id="0" name=""/>
        <dsp:cNvSpPr/>
      </dsp:nvSpPr>
      <dsp:spPr>
        <a:xfrm>
          <a:off x="5079" y="0"/>
          <a:ext cx="2443150" cy="2189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Q4 2026</a:t>
          </a:r>
          <a:endParaRPr lang="de-DE" sz="1400" kern="1200" dirty="0"/>
        </a:p>
      </dsp:txBody>
      <dsp:txXfrm>
        <a:off x="5079" y="0"/>
        <a:ext cx="2443150" cy="2189548"/>
      </dsp:txXfrm>
    </dsp:sp>
    <dsp:sp modelId="{B0D097AC-3BE4-4F2F-880C-FFD531909998}">
      <dsp:nvSpPr>
        <dsp:cNvPr id="0" name=""/>
        <dsp:cNvSpPr/>
      </dsp:nvSpPr>
      <dsp:spPr>
        <a:xfrm>
          <a:off x="952961" y="2463241"/>
          <a:ext cx="547387" cy="5473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2458E-03E4-4964-B9A3-DE7B66F0E33D}">
      <dsp:nvSpPr>
        <dsp:cNvPr id="0" name=""/>
        <dsp:cNvSpPr/>
      </dsp:nvSpPr>
      <dsp:spPr>
        <a:xfrm>
          <a:off x="2497240" y="0"/>
          <a:ext cx="2443150" cy="2189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Q2 2027</a:t>
          </a:r>
          <a:endParaRPr lang="de-DE" sz="1400" kern="1200" dirty="0"/>
        </a:p>
      </dsp:txBody>
      <dsp:txXfrm>
        <a:off x="2497240" y="0"/>
        <a:ext cx="2443150" cy="2189548"/>
      </dsp:txXfrm>
    </dsp:sp>
    <dsp:sp modelId="{804C2BA0-B016-4F60-801D-FBEB46067E32}">
      <dsp:nvSpPr>
        <dsp:cNvPr id="0" name=""/>
        <dsp:cNvSpPr/>
      </dsp:nvSpPr>
      <dsp:spPr>
        <a:xfrm>
          <a:off x="3518269" y="2463241"/>
          <a:ext cx="547387" cy="5473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BF00F-E579-4270-AA51-C0812F7B0828}">
      <dsp:nvSpPr>
        <dsp:cNvPr id="0" name=""/>
        <dsp:cNvSpPr/>
      </dsp:nvSpPr>
      <dsp:spPr>
        <a:xfrm>
          <a:off x="5135696" y="0"/>
          <a:ext cx="2443150" cy="2189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30.06.2027</a:t>
          </a:r>
          <a:endParaRPr lang="de-DE" sz="1400" kern="1200" dirty="0"/>
        </a:p>
      </dsp:txBody>
      <dsp:txXfrm>
        <a:off x="5135696" y="0"/>
        <a:ext cx="2443150" cy="2189548"/>
      </dsp:txXfrm>
    </dsp:sp>
    <dsp:sp modelId="{B4915DB8-B0F0-4608-8513-540DA513DB65}">
      <dsp:nvSpPr>
        <dsp:cNvPr id="0" name=""/>
        <dsp:cNvSpPr/>
      </dsp:nvSpPr>
      <dsp:spPr>
        <a:xfrm>
          <a:off x="6083578" y="2463241"/>
          <a:ext cx="547387" cy="5473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515A60-9F01-4C1D-9144-3D88BB168981}">
      <dsp:nvSpPr>
        <dsp:cNvPr id="0" name=""/>
        <dsp:cNvSpPr/>
      </dsp:nvSpPr>
      <dsp:spPr>
        <a:xfrm>
          <a:off x="7579091" y="328"/>
          <a:ext cx="2443150" cy="2189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Ab 30.06.2028</a:t>
          </a:r>
          <a:endParaRPr lang="de-DE" sz="1400" kern="1200" dirty="0"/>
        </a:p>
      </dsp:txBody>
      <dsp:txXfrm>
        <a:off x="7579091" y="328"/>
        <a:ext cx="2443150" cy="2189548"/>
      </dsp:txXfrm>
    </dsp:sp>
    <dsp:sp modelId="{473C9C9C-CEAC-4A14-8FE6-3B2C79270D40}">
      <dsp:nvSpPr>
        <dsp:cNvPr id="0" name=""/>
        <dsp:cNvSpPr/>
      </dsp:nvSpPr>
      <dsp:spPr>
        <a:xfrm>
          <a:off x="8648886" y="2463241"/>
          <a:ext cx="547387" cy="5473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49C6018B-C668-48BE-ABBE-14ACE94C8D14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A0838628-3E1E-4643-9335-9AF092F583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4141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5D00344B-F623-40E4-B225-44A8D270B7E1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A9A2D354-FE11-4F23-A7A8-530066FEA7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721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Marktstr. </a:t>
            </a:r>
          </a:p>
          <a:p>
            <a:r>
              <a:rPr lang="de-DE" dirty="0"/>
              <a:t>Links:</a:t>
            </a:r>
            <a:r>
              <a:rPr lang="de-DE" baseline="0" dirty="0"/>
              <a:t> </a:t>
            </a:r>
            <a:r>
              <a:rPr lang="de-DE" baseline="0" dirty="0" err="1"/>
              <a:t>Pankratiuskirche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2D354-FE11-4F23-A7A8-530066FEA748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457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2D354-FE11-4F23-A7A8-530066FEA748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822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2D354-FE11-4F23-A7A8-530066FEA748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2963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2D354-FE11-4F23-A7A8-530066FEA748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7304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939">
              <a:defRPr/>
            </a:pPr>
            <a:fld id="{A9A2D354-FE11-4F23-A7A8-530066FEA748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881939">
                <a:defRPr/>
              </a:pPr>
              <a:t>30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35813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03F09-C8ED-04AD-24CE-D9ABCC0D5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9428BFC-1702-CE53-72FD-C3CA5C6697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6B7C1E-58A1-97C1-B98E-8DC5EB5E6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939">
              <a:defRPr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DC6061-6BD3-FA0A-53BC-923BA367A1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939">
              <a:defRPr/>
            </a:pPr>
            <a:fld id="{066FE5C5-0D36-0D49-A0D7-CFED94BCDCDD}" type="slidenum">
              <a:rPr lang="en-US" sz="1700">
                <a:solidFill>
                  <a:prstClr val="black"/>
                </a:solidFill>
                <a:latin typeface="Calibri" panose="020F0502020204030204"/>
              </a:rPr>
              <a:pPr defTabSz="881939">
                <a:defRPr/>
              </a:pPr>
              <a:t>31</a:t>
            </a:fld>
            <a:endParaRPr lang="en-US" sz="1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2408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939">
              <a:defRPr/>
            </a:pPr>
            <a:fld id="{A9A2D354-FE11-4F23-A7A8-530066FEA748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881939">
                <a:defRPr/>
              </a:pPr>
              <a:t>32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7136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939">
              <a:defRPr/>
            </a:pPr>
            <a:fld id="{A9A2D354-FE11-4F23-A7A8-530066FEA748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881939">
                <a:defRPr/>
              </a:pPr>
              <a:t>33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22349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Neue Bilanz einbauen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185E3-D2FF-46BF-ACAA-2792C3E44EBD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0622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939">
              <a:defRPr/>
            </a:pPr>
            <a:fld id="{A9A2D354-FE11-4F23-A7A8-530066FEA748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881939">
                <a:defRPr/>
              </a:pPr>
              <a:t>35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2293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Bei dieser Variante wird von einer Nutzung von Erdgas ausgegangen,</a:t>
            </a:r>
            <a:r>
              <a:rPr lang="de-DE" baseline="0" dirty="0" smtClean="0"/>
              <a:t> so lange es die Rahmenbedingungen für Wärmenetze zulassen (2040 80% EE). Dann schrittweise Umstellung auf Biomethan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vb cvbvcb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A2D354-FE11-4F23-A7A8-530066FEA748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673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939">
              <a:defRPr/>
            </a:pPr>
            <a:fld id="{A9A2D354-FE11-4F23-A7A8-530066FEA748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881939">
                <a:defRPr/>
              </a:pPr>
              <a:t>4</a:t>
            </a:fld>
            <a:endParaRPr lang="de-DE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6619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7.804.861</a:t>
            </a:r>
            <a:r>
              <a:rPr lang="de-DE" baseline="0" dirty="0" smtClean="0"/>
              <a:t> (falscher Wert bei Netzkomponente eingetragen)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850630">
              <a:defRPr/>
            </a:pPr>
            <a:r>
              <a:rPr lang="de-DE">
                <a:solidFill>
                  <a:prstClr val="black"/>
                </a:solidFill>
                <a:latin typeface="Calibri" panose="020F0502020204030204"/>
              </a:rPr>
              <a:t>vb cvbvcb</a:t>
            </a:r>
            <a:endParaRPr lang="de-D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50630">
              <a:defRPr/>
            </a:pPr>
            <a:fld id="{A9A2D354-FE11-4F23-A7A8-530066FEA748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850630">
                <a:defRPr/>
              </a:pPr>
              <a:t>37</a:t>
            </a:fld>
            <a:endParaRPr lang="de-DE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5598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881939">
              <a:defRPr/>
            </a:pPr>
            <a:r>
              <a:rPr lang="de-DE">
                <a:solidFill>
                  <a:prstClr val="black"/>
                </a:solidFill>
                <a:latin typeface="Calibri" panose="020F0502020204030204"/>
              </a:rPr>
              <a:t>vb cvbvcb</a:t>
            </a:r>
            <a:endParaRPr lang="de-D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81939">
              <a:defRPr/>
            </a:pPr>
            <a:fld id="{A9A2D354-FE11-4F23-A7A8-530066FEA748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881939">
                <a:defRPr/>
              </a:pPr>
              <a:t>41</a:t>
            </a:fld>
            <a:endParaRPr lang="de-DE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7261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2D354-FE11-4F23-A7A8-530066FEA748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389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vb cvbvcb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A2D354-FE11-4F23-A7A8-530066FEA748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9092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vb cvbvcb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A2D354-FE11-4F23-A7A8-530066FEA748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8684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2D354-FE11-4F23-A7A8-530066FEA74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3525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Marktstr. </a:t>
            </a:r>
          </a:p>
          <a:p>
            <a:r>
              <a:rPr lang="de-DE" dirty="0"/>
              <a:t>Links:</a:t>
            </a:r>
            <a:r>
              <a:rPr lang="de-DE" baseline="0" dirty="0"/>
              <a:t> </a:t>
            </a:r>
            <a:r>
              <a:rPr lang="de-DE" baseline="0" dirty="0" err="1"/>
              <a:t>Pankratiuskirche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2D354-FE11-4F23-A7A8-530066FEA748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5007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881939">
              <a:defRPr/>
            </a:pPr>
            <a:r>
              <a:rPr lang="de-DE">
                <a:solidFill>
                  <a:prstClr val="black"/>
                </a:solidFill>
                <a:latin typeface="Calibri" panose="020F0502020204030204"/>
              </a:rPr>
              <a:t>vb cvbvcb</a:t>
            </a:r>
            <a:endParaRPr lang="de-D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81939">
              <a:defRPr/>
            </a:pPr>
            <a:fld id="{A9A2D354-FE11-4F23-A7A8-530066FEA748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881939">
                <a:defRPr/>
              </a:pPr>
              <a:t>13</a:t>
            </a:fld>
            <a:endParaRPr lang="de-DE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6617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vb cvbvcb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A2D354-FE11-4F23-A7A8-530066FEA748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837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w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.w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.w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.w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.w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.w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.w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.w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.w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.w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.w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4.w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4.w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4.w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4.w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4.w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4.w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4.wmf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4.w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4.w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4.w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4.w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4.w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4.wmf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817" y="-1098128"/>
            <a:ext cx="7631941" cy="9115101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 rot="16200000">
            <a:off x="-2484000" y="3408323"/>
            <a:ext cx="5907087" cy="409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089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199380579"/>
              </p:ext>
            </p:extLst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4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20000" y="1440000"/>
            <a:ext cx="9180000" cy="5049699"/>
          </a:xfrm>
          <a:prstGeom prst="rect">
            <a:avLst/>
          </a:prstGeom>
        </p:spPr>
        <p:txBody>
          <a:bodyPr lIns="360000" tIns="0" rIns="360000" bIns="360000" anchor="ctr"/>
          <a:lstStyle>
            <a:lvl1pPr marL="268288" indent="-268288">
              <a:lnSpc>
                <a:spcPts val="2200"/>
              </a:lnSpc>
              <a:buClr>
                <a:srgbClr val="00546E"/>
              </a:buClr>
              <a:buFont typeface="+mj-lt"/>
              <a:buAutoNum type="arabicPeriod"/>
              <a:defRPr sz="18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Thema A</a:t>
            </a:r>
          </a:p>
          <a:p>
            <a:r>
              <a:rPr lang="de-DE" dirty="0" smtClean="0"/>
              <a:t>Thema B</a:t>
            </a:r>
          </a:p>
          <a:p>
            <a:r>
              <a:rPr lang="de-DE" dirty="0" smtClean="0"/>
              <a:t>Thema C</a:t>
            </a:r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 smtClean="0"/>
              <a:t>Quellen durch Klicken hinzufügen</a:t>
            </a:r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 Agenda/Inhalt durch Klicken hinzufügen</a:t>
            </a:r>
          </a:p>
        </p:txBody>
      </p:sp>
      <p:sp>
        <p:nvSpPr>
          <p:cNvPr id="9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Untertitel durch Klicken hinzufügen / Calibri 18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2313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Lis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97221723"/>
              </p:ext>
            </p:extLst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8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1440000"/>
            <a:ext cx="11479038" cy="5049699"/>
          </a:xfrm>
          <a:prstGeom prst="rect">
            <a:avLst/>
          </a:prstGeom>
        </p:spPr>
        <p:txBody>
          <a:bodyPr lIns="360000" tIns="360000" rIns="360000" bIns="360000"/>
          <a:lstStyle>
            <a:lvl1pPr marL="177800" indent="-177800">
              <a:buClr>
                <a:srgbClr val="617E86"/>
              </a:buClr>
              <a:buFont typeface="Symbol" panose="05050102010706020507" pitchFamily="18" charset="2"/>
              <a:buChar char="-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7063" indent="-169863">
              <a:buClr>
                <a:srgbClr val="617E86"/>
              </a:buClr>
              <a:buFont typeface="Symbol" panose="05050102010706020507" pitchFamily="18" charset="2"/>
              <a:buChar char="-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77913" indent="-163513">
              <a:buClr>
                <a:srgbClr val="617E86"/>
              </a:buClr>
              <a:buFont typeface="Symbol" panose="05050102010706020507" pitchFamily="18" charset="2"/>
              <a:buChar char="-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 Liste / Calibri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 Agenda/Inhalt durch Klicken hinzufügen</a:t>
            </a:r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Untertitel durch Klicken hinzufügen / Calibri 18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002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Tabel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720000" y="1440000"/>
            <a:ext cx="11137037" cy="5049699"/>
          </a:xfrm>
          <a:prstGeom prst="rect">
            <a:avLst/>
          </a:prstGeom>
          <a:solidFill>
            <a:srgbClr val="9F989A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dirty="0" smtClean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803034194"/>
              </p:ext>
            </p:extLst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2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rgbClr val="9F989A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 smtClean="0"/>
              <a:t>Quellen durch Klicken hinzufügen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 Agenda/Inhalt durch Klicken hinzufügen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Untertitel durch Klicken hinzufügen / Calibri 18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1815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Kontak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274334161"/>
              </p:ext>
            </p:extLst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36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83487" y="1638222"/>
            <a:ext cx="2520000" cy="2520000"/>
          </a:xfrm>
          <a:prstGeom prst="rect">
            <a:avLst/>
          </a:prstGeom>
          <a:solidFill>
            <a:srgbClr val="00546E"/>
          </a:solidFill>
        </p:spPr>
        <p:txBody>
          <a:bodyPr lIns="180000" tIns="180000" rIns="180000" bIns="18000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 dirty="0" smtClean="0"/>
              <a:t>Ansprechpartner</a:t>
            </a:r>
            <a:br>
              <a:rPr lang="de-DE" dirty="0" smtClean="0"/>
            </a:br>
            <a:r>
              <a:rPr lang="de-DE" dirty="0" smtClean="0"/>
              <a:t>Name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Firma</a:t>
            </a:r>
            <a:br>
              <a:rPr lang="de-DE" dirty="0" smtClean="0"/>
            </a:br>
            <a:r>
              <a:rPr lang="de-DE" dirty="0" smtClean="0"/>
              <a:t>Adresse</a:t>
            </a:r>
            <a:br>
              <a:rPr lang="de-DE" dirty="0" smtClean="0"/>
            </a:br>
            <a:r>
              <a:rPr lang="de-DE" dirty="0" smtClean="0"/>
              <a:t>Adresse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Telefon</a:t>
            </a:r>
            <a:br>
              <a:rPr lang="de-DE" dirty="0" smtClean="0"/>
            </a:br>
            <a:r>
              <a:rPr lang="de-DE" dirty="0" smtClean="0"/>
              <a:t>E-Mail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Vielen Dank!</a:t>
            </a:r>
          </a:p>
        </p:txBody>
      </p:sp>
      <p:sp>
        <p:nvSpPr>
          <p:cNvPr id="8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887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289909417"/>
              </p:ext>
            </p:extLst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2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20000" y="1440000"/>
            <a:ext cx="11137038" cy="5049699"/>
          </a:xfrm>
          <a:prstGeom prst="rect">
            <a:avLst/>
          </a:prstGeom>
        </p:spPr>
        <p:txBody>
          <a:bodyPr lIns="360000" tIns="0" rIns="360000" bIns="360000" anchor="ctr"/>
          <a:lstStyle>
            <a:lvl1pPr marL="268288" indent="-268288">
              <a:lnSpc>
                <a:spcPts val="2200"/>
              </a:lnSpc>
              <a:buClr>
                <a:srgbClr val="00546E"/>
              </a:buClr>
              <a:buFont typeface="+mj-lt"/>
              <a:buAutoNum type="arabicPeriod"/>
              <a:defRPr sz="18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Thema A</a:t>
            </a:r>
          </a:p>
          <a:p>
            <a:r>
              <a:rPr lang="de-DE" dirty="0" smtClean="0"/>
              <a:t>Thema B</a:t>
            </a:r>
          </a:p>
          <a:p>
            <a:r>
              <a:rPr lang="de-DE" dirty="0" smtClean="0"/>
              <a:t>Thema C</a:t>
            </a:r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 smtClean="0"/>
              <a:t>Quellen durch Klicken hinzufügen</a:t>
            </a:r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 Agenda/Inhalt durch Klicken hinzufügen</a:t>
            </a:r>
          </a:p>
        </p:txBody>
      </p:sp>
      <p:sp>
        <p:nvSpPr>
          <p:cNvPr id="9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Untertitel durch Klicken hinzufügen / Calibri 18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1053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20000" y="1440001"/>
            <a:ext cx="11137038" cy="46893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200"/>
              </a:lnSpc>
              <a:buClr>
                <a:srgbClr val="00546E"/>
              </a:buClr>
              <a:buFont typeface="+mj-lt"/>
              <a:buNone/>
              <a:defRPr sz="18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7063" indent="-169863">
              <a:buClr>
                <a:srgbClr val="617E86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77913" indent="-163513">
              <a:buClr>
                <a:srgbClr val="617E86"/>
              </a:buClr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r>
              <a:rPr lang="de-DE" dirty="0" smtClean="0"/>
              <a:t>Hier ist Platz für Fließtext, Calibri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0"/>
            <a:r>
              <a:rPr lang="de-DE" dirty="0" smtClean="0"/>
              <a:t>Text Liste / Calibri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 smtClean="0"/>
              <a:t>Quellen durch Klicken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2"/>
          </p:nvPr>
        </p:nvSpPr>
        <p:spPr>
          <a:xfrm>
            <a:off x="6103686" y="1440000"/>
            <a:ext cx="5760000" cy="4689337"/>
          </a:xfrm>
          <a:prstGeom prst="rect">
            <a:avLst/>
          </a:prstGeom>
          <a:solidFill>
            <a:srgbClr val="9F989A">
              <a:alpha val="24706"/>
            </a:srgb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617E86"/>
                </a:solidFill>
              </a:defRPr>
            </a:lvl1pPr>
          </a:lstStyle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Bild einfügen</a:t>
            </a:r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111623" y="6129339"/>
            <a:ext cx="6088062" cy="36830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smtClean="0"/>
              <a:t>Bildunterschrift durch Klicken hinzufügen</a:t>
            </a:r>
          </a:p>
        </p:txBody>
      </p: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 Agenda/Inhalt durch Klicken hinzufügen</a:t>
            </a:r>
          </a:p>
        </p:txBody>
      </p:sp>
      <p:sp>
        <p:nvSpPr>
          <p:cNvPr id="15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Untertitel durch Klicken hinzufügen / Calibri 18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2609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Lis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7997221"/>
              </p:ext>
            </p:extLst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6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1440000"/>
            <a:ext cx="11479038" cy="5049699"/>
          </a:xfrm>
          <a:prstGeom prst="rect">
            <a:avLst/>
          </a:prstGeom>
        </p:spPr>
        <p:txBody>
          <a:bodyPr lIns="360000" tIns="360000" rIns="360000" bIns="360000"/>
          <a:lstStyle>
            <a:lvl1pPr marL="177800" indent="-177800">
              <a:buClr>
                <a:srgbClr val="617E86"/>
              </a:buClr>
              <a:buFont typeface="Symbol" panose="05050102010706020507" pitchFamily="18" charset="2"/>
              <a:buChar char="-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7063" indent="-169863">
              <a:buClr>
                <a:srgbClr val="617E86"/>
              </a:buClr>
              <a:buFont typeface="Symbol" panose="05050102010706020507" pitchFamily="18" charset="2"/>
              <a:buChar char="-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77913" indent="-163513">
              <a:buClr>
                <a:srgbClr val="617E86"/>
              </a:buClr>
              <a:buFont typeface="Symbol" panose="05050102010706020507" pitchFamily="18" charset="2"/>
              <a:buChar char="-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de-DE" dirty="0" smtClean="0"/>
              <a:t>Hier ist Platz für Fließtext, Calibri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0"/>
            <a:r>
              <a:rPr lang="de-DE" dirty="0" smtClean="0"/>
              <a:t>Text Liste / Calibri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 Agenda/Inhalt durch Klicken hinzufügen</a:t>
            </a:r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Untertitel durch Klicken hinzufügen / Calibri 18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657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Tabel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720000" y="1440000"/>
            <a:ext cx="11137037" cy="5049699"/>
          </a:xfrm>
          <a:prstGeom prst="rect">
            <a:avLst/>
          </a:prstGeom>
          <a:solidFill>
            <a:srgbClr val="9F989A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dirty="0" smtClean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364743329"/>
              </p:ext>
            </p:extLst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0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rgbClr val="9F989A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 smtClean="0"/>
              <a:t>Quellen durch Klicken hinzufügen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 Agenda/Inhalt durch Klicken hinzufügen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Untertitel durch Klicken hinzufügen / Calibri 18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9805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Kontak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106285169"/>
              </p:ext>
            </p:extLst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83487" y="1638222"/>
            <a:ext cx="2520000" cy="2520000"/>
          </a:xfrm>
          <a:prstGeom prst="rect">
            <a:avLst/>
          </a:prstGeom>
          <a:solidFill>
            <a:srgbClr val="00546E"/>
          </a:solidFill>
        </p:spPr>
        <p:txBody>
          <a:bodyPr lIns="180000" tIns="180000" rIns="180000" bIns="18000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 dirty="0" smtClean="0"/>
              <a:t>Ansprechpartner</a:t>
            </a:r>
            <a:br>
              <a:rPr lang="de-DE" dirty="0" smtClean="0"/>
            </a:br>
            <a:r>
              <a:rPr lang="de-DE" dirty="0" smtClean="0"/>
              <a:t>Name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Firma</a:t>
            </a:r>
            <a:br>
              <a:rPr lang="de-DE" dirty="0" smtClean="0"/>
            </a:br>
            <a:r>
              <a:rPr lang="de-DE" dirty="0" smtClean="0"/>
              <a:t>Adresse</a:t>
            </a:r>
            <a:br>
              <a:rPr lang="de-DE" dirty="0" smtClean="0"/>
            </a:br>
            <a:r>
              <a:rPr lang="de-DE" dirty="0" smtClean="0"/>
              <a:t>Adresse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Telefon</a:t>
            </a:r>
            <a:br>
              <a:rPr lang="de-DE" dirty="0" smtClean="0"/>
            </a:br>
            <a:r>
              <a:rPr lang="de-DE" dirty="0" smtClean="0"/>
              <a:t>E-Mail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Vielen Dank!</a:t>
            </a:r>
          </a:p>
        </p:txBody>
      </p:sp>
      <p:sp>
        <p:nvSpPr>
          <p:cNvPr id="8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1210701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feld 2"/>
          <p:cNvSpPr txBox="1"/>
          <p:nvPr userDrawn="1"/>
        </p:nvSpPr>
        <p:spPr>
          <a:xfrm>
            <a:off x="9357755" y="6543303"/>
            <a:ext cx="2834244" cy="230832"/>
          </a:xfrm>
          <a:prstGeom prst="rect">
            <a:avLst/>
          </a:prstGeom>
          <a:noFill/>
        </p:spPr>
        <p:txBody>
          <a:bodyPr wrap="square" rIns="36000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www.dsk-big-gruppe.de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1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idx="1"/>
          </p:nvPr>
        </p:nvSpPr>
        <p:spPr bwMode="auto">
          <a:xfrm>
            <a:off x="480000" y="1800000"/>
            <a:ext cx="11237867" cy="386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10" rIns="91418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87880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20000" y="503197"/>
            <a:ext cx="8796429" cy="1077077"/>
          </a:xfrm>
          <a:prstGeom prst="rect">
            <a:avLst/>
          </a:prstGeom>
        </p:spPr>
        <p:txBody>
          <a:bodyPr lIns="0"/>
          <a:lstStyle>
            <a:lvl1pPr>
              <a:defRPr sz="320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 rot="16200000">
            <a:off x="-2484000" y="3408323"/>
            <a:ext cx="5907087" cy="409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58964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 rot="16200000">
            <a:off x="-2484000" y="3408323"/>
            <a:ext cx="5907087" cy="409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487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67010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7408" y="708639"/>
            <a:ext cx="9889099" cy="480132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9775443" y="6324058"/>
            <a:ext cx="881064" cy="164148"/>
          </a:xfrm>
        </p:spPr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768000" y="336000"/>
            <a:ext cx="9889417" cy="287259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noProof="0" dirty="0"/>
              <a:t>Kapitelname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8351" y="1872000"/>
            <a:ext cx="9889067" cy="42938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 dirty="0"/>
              <a:t>Text durch klicken bearbeiten</a:t>
            </a:r>
          </a:p>
          <a:p>
            <a:pPr lvl="1"/>
            <a:r>
              <a:rPr lang="de-DE" noProof="0" dirty="0"/>
              <a:t>Vierte Ebene</a:t>
            </a:r>
          </a:p>
          <a:p>
            <a:pPr lvl="2"/>
            <a:r>
              <a:rPr lang="de-DE" noProof="0" dirty="0"/>
              <a:t>Fünfte Ebene</a:t>
            </a:r>
          </a:p>
          <a:p>
            <a:pPr lvl="3"/>
            <a:r>
              <a:rPr lang="de-DE" noProof="0" dirty="0"/>
              <a:t>Erste Ebene</a:t>
            </a:r>
          </a:p>
          <a:p>
            <a:pPr lvl="4"/>
            <a:r>
              <a:rPr lang="de-DE" noProof="0" dirty="0"/>
              <a:t>Zweite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D14329-9191-F461-F2FA-1A4DC6FF35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767408" y="6324058"/>
            <a:ext cx="8640000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 b="0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LoreIpsoum</a:t>
            </a:r>
            <a:r>
              <a:rPr lang="de-DE" dirty="0"/>
              <a:t>| XX.YY.ZZZ | wärmelokal GmbH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013716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817" y="-1098128"/>
            <a:ext cx="7631941" cy="9115101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 rot="16200000">
            <a:off x="-2484000" y="3408323"/>
            <a:ext cx="5907087" cy="409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7386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20000" y="503197"/>
            <a:ext cx="8796429" cy="1077077"/>
          </a:xfrm>
          <a:prstGeom prst="rect">
            <a:avLst/>
          </a:prstGeom>
        </p:spPr>
        <p:txBody>
          <a:bodyPr lIns="0"/>
          <a:lstStyle>
            <a:lvl1pPr>
              <a:defRPr sz="320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 rot="16200000">
            <a:off x="-2484000" y="3408323"/>
            <a:ext cx="5907087" cy="409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574383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20000" y="503197"/>
            <a:ext cx="8796429" cy="1077077"/>
          </a:xfrm>
          <a:prstGeom prst="rect">
            <a:avLst/>
          </a:prstGeom>
        </p:spPr>
        <p:txBody>
          <a:bodyPr lIns="0"/>
          <a:lstStyle>
            <a:lvl1pPr>
              <a:defRPr sz="320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 rot="16200000">
            <a:off x="-2484000" y="3408323"/>
            <a:ext cx="5907087" cy="409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29C0DD-CAB2-CE44-BC96-74B00FC83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biLevel thresh="25000"/>
          </a:blip>
          <a:stretch>
            <a:fillRect/>
          </a:stretch>
        </p:blipFill>
        <p:spPr>
          <a:xfrm rot="16200000">
            <a:off x="8816731" y="3425447"/>
            <a:ext cx="4324485" cy="200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7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Kontak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/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4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83487" y="1638222"/>
            <a:ext cx="2520000" cy="2520000"/>
          </a:xfrm>
          <a:prstGeom prst="rect">
            <a:avLst/>
          </a:prstGeom>
          <a:solidFill>
            <a:srgbClr val="7A154E"/>
          </a:solidFill>
        </p:spPr>
        <p:txBody>
          <a:bodyPr lIns="180000" tIns="180000" rIns="180000" bIns="18000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 dirty="0" smtClean="0"/>
              <a:t>Ansprechpartner</a:t>
            </a:r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Name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Firma</a:t>
            </a:r>
            <a:br>
              <a:rPr lang="de-DE" dirty="0" smtClean="0"/>
            </a:br>
            <a:r>
              <a:rPr lang="de-DE" dirty="0" smtClean="0"/>
              <a:t>Adresse</a:t>
            </a:r>
            <a:br>
              <a:rPr lang="de-DE" dirty="0" smtClean="0"/>
            </a:br>
            <a:r>
              <a:rPr lang="de-DE" dirty="0" err="1" smtClean="0"/>
              <a:t>Adresse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Telefon</a:t>
            </a:r>
            <a:br>
              <a:rPr lang="de-DE" dirty="0" smtClean="0"/>
            </a:br>
            <a:r>
              <a:rPr lang="de-DE" dirty="0" smtClean="0"/>
              <a:t>E-Mail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3200" b="0" cap="all" baseline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Vielen Dank!</a:t>
            </a:r>
          </a:p>
        </p:txBody>
      </p:sp>
      <p:sp>
        <p:nvSpPr>
          <p:cNvPr id="8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53111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2597577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20000" y="1440001"/>
            <a:ext cx="5376001" cy="46893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200"/>
              </a:lnSpc>
              <a:buClr>
                <a:srgbClr val="00546E"/>
              </a:buClr>
              <a:buFont typeface="+mj-lt"/>
              <a:buNone/>
              <a:defRPr sz="18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7063" indent="-169863">
              <a:buClr>
                <a:srgbClr val="617E86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77913" indent="-163513">
              <a:buClr>
                <a:srgbClr val="617E86"/>
              </a:buClr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r>
              <a:rPr lang="de-DE" dirty="0"/>
              <a:t>Hier ist Platz für Fließtext, Calibri 18 </a:t>
            </a:r>
            <a:r>
              <a:rPr lang="de-DE" dirty="0" err="1"/>
              <a:t>pt</a:t>
            </a:r>
            <a:endParaRPr lang="de-DE" dirty="0"/>
          </a:p>
          <a:p>
            <a:pPr lvl="0"/>
            <a:r>
              <a:rPr lang="de-DE" dirty="0"/>
              <a:t>Text Liste / Calibri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/>
              <a:t>Quellen durch Klicken hinzufügen</a:t>
            </a:r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2"/>
          </p:nvPr>
        </p:nvSpPr>
        <p:spPr>
          <a:xfrm>
            <a:off x="6103686" y="1440000"/>
            <a:ext cx="5760000" cy="4689337"/>
          </a:xfrm>
          <a:prstGeom prst="rect">
            <a:avLst/>
          </a:prstGeom>
          <a:solidFill>
            <a:srgbClr val="9F989A">
              <a:alpha val="24706"/>
            </a:srgb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617E86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Bild einfügen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111623" y="6129339"/>
            <a:ext cx="6088062" cy="36830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Bildunterschrift durch Klicken hinzufügen</a:t>
            </a:r>
          </a:p>
        </p:txBody>
      </p: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all" baseline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Agenda/Inhalt durch Klicken hinzufügen</a:t>
            </a:r>
          </a:p>
        </p:txBody>
      </p:sp>
      <p:sp>
        <p:nvSpPr>
          <p:cNvPr id="15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Untertitel durch Klicken hinzufügen / Calibri 18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1686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/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8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20000" y="1440000"/>
            <a:ext cx="9180000" cy="5049699"/>
          </a:xfrm>
          <a:prstGeom prst="rect">
            <a:avLst/>
          </a:prstGeom>
        </p:spPr>
        <p:txBody>
          <a:bodyPr lIns="360000" tIns="0" rIns="360000" bIns="360000" anchor="ctr"/>
          <a:lstStyle>
            <a:lvl1pPr marL="268288" indent="-268288">
              <a:lnSpc>
                <a:spcPts val="2200"/>
              </a:lnSpc>
              <a:buClr>
                <a:srgbClr val="00546E"/>
              </a:buClr>
              <a:buFont typeface="+mj-lt"/>
              <a:buAutoNum type="arabicPeriod"/>
              <a:defRPr sz="18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Thema A</a:t>
            </a:r>
          </a:p>
          <a:p>
            <a:r>
              <a:rPr lang="de-DE" dirty="0"/>
              <a:t>Thema B</a:t>
            </a:r>
          </a:p>
          <a:p>
            <a:r>
              <a:rPr lang="de-DE" dirty="0"/>
              <a:t>Thema C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/>
              <a:t>Quellen durch Klicken hinzufügen</a:t>
            </a:r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all" baseline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Agenda/Inhalt durch Klicken hinzufügen</a:t>
            </a:r>
          </a:p>
        </p:txBody>
      </p:sp>
      <p:sp>
        <p:nvSpPr>
          <p:cNvPr id="9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Untertitel durch Klicken hinzufügen / Calibri 18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3152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/>
          </a:p>
        </p:txBody>
      </p:sp>
      <p:sp>
        <p:nvSpPr>
          <p:cNvPr id="4" name="Rechteck 3"/>
          <p:cNvSpPr/>
          <p:nvPr userDrawn="1"/>
        </p:nvSpPr>
        <p:spPr>
          <a:xfrm>
            <a:off x="0" y="-22196"/>
            <a:ext cx="12192000" cy="6880195"/>
          </a:xfrm>
          <a:prstGeom prst="rect">
            <a:avLst/>
          </a:prstGeom>
          <a:gradFill flip="none" rotWithShape="1">
            <a:gsLst>
              <a:gs pos="34000">
                <a:srgbClr val="0080A9"/>
              </a:gs>
              <a:gs pos="22000">
                <a:srgbClr val="00546E"/>
              </a:gs>
              <a:gs pos="98230">
                <a:srgbClr val="0080A9"/>
              </a:gs>
              <a:gs pos="70000">
                <a:schemeClr val="accent1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29C0DD-CAB2-CE44-BC96-74B00FC83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 rot="20694280">
            <a:off x="-157513" y="336794"/>
            <a:ext cx="12862628" cy="595058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16" y="5318034"/>
            <a:ext cx="4590494" cy="1036877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514477" y="375513"/>
            <a:ext cx="5367708" cy="2449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 anchorCtr="0"/>
          <a:lstStyle/>
          <a:p>
            <a:r>
              <a:rPr lang="de-DE" sz="4400" b="1" cap="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Kommunen. Deutschlandweit. Seit 1957. </a:t>
            </a:r>
            <a:endParaRPr lang="de-DE" sz="4400" i="1" cap="al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656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20000" y="503197"/>
            <a:ext cx="8796429" cy="1077077"/>
          </a:xfrm>
          <a:prstGeom prst="rect">
            <a:avLst/>
          </a:prstGeom>
        </p:spPr>
        <p:txBody>
          <a:bodyPr lIns="0"/>
          <a:lstStyle>
            <a:lvl1pPr>
              <a:defRPr sz="320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 rot="16200000">
            <a:off x="-2484000" y="3408323"/>
            <a:ext cx="5907087" cy="409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29C0DD-CAB2-CE44-BC96-74B00FC83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biLevel thresh="25000"/>
          </a:blip>
          <a:stretch>
            <a:fillRect/>
          </a:stretch>
        </p:blipFill>
        <p:spPr>
          <a:xfrm rot="16200000">
            <a:off x="8816731" y="3425447"/>
            <a:ext cx="4324485" cy="200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39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4" b="17284"/>
          <a:stretch/>
        </p:blipFill>
        <p:spPr>
          <a:xfrm>
            <a:off x="252000" y="244699"/>
            <a:ext cx="11700000" cy="566982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t="8661" b="8661"/>
          <a:stretch/>
        </p:blipFill>
        <p:spPr>
          <a:xfrm>
            <a:off x="-36919" y="-705948"/>
            <a:ext cx="7300514" cy="7699879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-36917" y="5788241"/>
            <a:ext cx="12228917" cy="1126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4294967295"/>
          </p:nvPr>
        </p:nvSpPr>
        <p:spPr>
          <a:xfrm rot="16200000">
            <a:off x="9045714" y="3032125"/>
            <a:ext cx="5437187" cy="217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 algn="r">
              <a:buNone/>
            </a:pPr>
            <a:r>
              <a:rPr lang="de-DE" sz="900" i="1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Quelle: </a:t>
            </a:r>
            <a:r>
              <a:rPr lang="de-DE" sz="900" i="1" dirty="0" err="1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Rabanus</a:t>
            </a:r>
            <a:r>
              <a:rPr lang="de-DE" sz="900" i="1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900" i="1" dirty="0" err="1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Flavus</a:t>
            </a:r>
            <a:r>
              <a:rPr lang="de-DE" sz="900" i="1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Wikipedia</a:t>
            </a:r>
          </a:p>
          <a:p>
            <a:pPr algn="r"/>
            <a:endParaRPr lang="de-DE" sz="900" i="1" dirty="0">
              <a:solidFill>
                <a:srgbClr val="00546E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230" y="6125870"/>
            <a:ext cx="2991503" cy="536936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10654530" y="6345172"/>
            <a:ext cx="13452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546E"/>
                </a:solidFill>
              </a:rPr>
              <a:t>www.dsk-gmbh.de</a:t>
            </a:r>
          </a:p>
        </p:txBody>
      </p:sp>
    </p:spTree>
    <p:extLst>
      <p:ext uri="{BB962C8B-B14F-4D97-AF65-F5344CB8AC3E}">
        <p14:creationId xmlns:p14="http://schemas.microsoft.com/office/powerpoint/2010/main" val="62293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>
            <p:extLst/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42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1440000"/>
            <a:ext cx="11479038" cy="5049699"/>
          </a:xfrm>
          <a:prstGeom prst="rect">
            <a:avLst/>
          </a:prstGeom>
        </p:spPr>
        <p:txBody>
          <a:bodyPr lIns="360000" tIns="360000" rIns="360000" bIns="360000"/>
          <a:lstStyle>
            <a:lvl1pPr marL="177800" indent="-177800">
              <a:buClr>
                <a:srgbClr val="617E86"/>
              </a:buClr>
              <a:buFont typeface="Symbol" panose="05050102010706020507" pitchFamily="18" charset="2"/>
              <a:buChar char="-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7063" indent="-169863">
              <a:buClr>
                <a:srgbClr val="617E86"/>
              </a:buClr>
              <a:buFont typeface="Symbol" panose="05050102010706020507" pitchFamily="18" charset="2"/>
              <a:buChar char="-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77913" indent="-163513">
              <a:buClr>
                <a:srgbClr val="617E86"/>
              </a:buClr>
              <a:buFont typeface="Symbol" panose="05050102010706020507" pitchFamily="18" charset="2"/>
              <a:buChar char="-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de-DE" dirty="0" smtClean="0"/>
              <a:t>Hier ist Platz für Fließtext, Calibri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0"/>
            <a:r>
              <a:rPr lang="de-DE" dirty="0" smtClean="0"/>
              <a:t>Text Liste / Calibri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 Agenda/Inhalt durch Klicken hinzufügen</a:t>
            </a:r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Untertitel durch Klicken hinzufügen / Calibri 18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2422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>
            <p:extLst/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25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20000" y="1440000"/>
            <a:ext cx="11137038" cy="5049699"/>
          </a:xfrm>
          <a:prstGeom prst="rect">
            <a:avLst/>
          </a:prstGeom>
        </p:spPr>
        <p:txBody>
          <a:bodyPr lIns="360000" tIns="0" rIns="360000" bIns="360000" anchor="ctr"/>
          <a:lstStyle>
            <a:lvl1pPr marL="268288" indent="-268288">
              <a:lnSpc>
                <a:spcPts val="2200"/>
              </a:lnSpc>
              <a:buClr>
                <a:srgbClr val="00546E"/>
              </a:buClr>
              <a:buFont typeface="+mj-lt"/>
              <a:buAutoNum type="arabicPeriod"/>
              <a:defRPr sz="18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Thema A</a:t>
            </a:r>
          </a:p>
          <a:p>
            <a:r>
              <a:rPr lang="de-DE" dirty="0" smtClean="0"/>
              <a:t>Thema B</a:t>
            </a:r>
          </a:p>
          <a:p>
            <a:r>
              <a:rPr lang="de-DE" dirty="0" smtClean="0"/>
              <a:t>Thema C</a:t>
            </a:r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 smtClean="0"/>
              <a:t>Quellen durch Klicken hinzufügen</a:t>
            </a:r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 Agenda/Inhalt durch Klicken hinzufügen</a:t>
            </a:r>
          </a:p>
        </p:txBody>
      </p:sp>
      <p:sp>
        <p:nvSpPr>
          <p:cNvPr id="9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Untertitel durch Klicken hinzufügen / Calibri 18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2641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20000" y="1440001"/>
            <a:ext cx="11137038" cy="46893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200"/>
              </a:lnSpc>
              <a:buClr>
                <a:srgbClr val="00546E"/>
              </a:buClr>
              <a:buFont typeface="+mj-lt"/>
              <a:buNone/>
              <a:defRPr sz="18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7063" indent="-169863">
              <a:buClr>
                <a:srgbClr val="617E86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77913" indent="-163513">
              <a:buClr>
                <a:srgbClr val="617E86"/>
              </a:buClr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r>
              <a:rPr lang="de-DE" dirty="0" smtClean="0"/>
              <a:t>Hier ist Platz für Fließtext, Calibri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0"/>
            <a:r>
              <a:rPr lang="de-DE" dirty="0" smtClean="0"/>
              <a:t>Text Liste / Calibri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 smtClean="0"/>
              <a:t>Quellen durch Klicken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2"/>
          </p:nvPr>
        </p:nvSpPr>
        <p:spPr>
          <a:xfrm>
            <a:off x="6103686" y="1440000"/>
            <a:ext cx="5760000" cy="4689337"/>
          </a:xfrm>
          <a:prstGeom prst="rect">
            <a:avLst/>
          </a:prstGeom>
          <a:solidFill>
            <a:srgbClr val="9F989A">
              <a:alpha val="24706"/>
            </a:srgb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617E86"/>
                </a:solidFill>
              </a:defRPr>
            </a:lvl1pPr>
          </a:lstStyle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Bild einfügen</a:t>
            </a:r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111623" y="6129339"/>
            <a:ext cx="6088062" cy="36830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smtClean="0"/>
              <a:t>Bildunterschrift durch Klicken hinzufügen</a:t>
            </a:r>
          </a:p>
        </p:txBody>
      </p: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 Agenda/Inhalt durch Klicken hinzufügen</a:t>
            </a:r>
          </a:p>
        </p:txBody>
      </p:sp>
      <p:sp>
        <p:nvSpPr>
          <p:cNvPr id="15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Untertitel durch Klicken hinzufügen / Calibri 18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769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Lis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>
            <p:extLst/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9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1440000"/>
            <a:ext cx="11479038" cy="5049699"/>
          </a:xfrm>
          <a:prstGeom prst="rect">
            <a:avLst/>
          </a:prstGeom>
        </p:spPr>
        <p:txBody>
          <a:bodyPr lIns="360000" tIns="360000" rIns="360000" bIns="360000"/>
          <a:lstStyle>
            <a:lvl1pPr marL="177800" indent="-177800">
              <a:buClr>
                <a:srgbClr val="617E86"/>
              </a:buClr>
              <a:buFont typeface="Symbol" panose="05050102010706020507" pitchFamily="18" charset="2"/>
              <a:buChar char="-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7063" indent="-169863">
              <a:buClr>
                <a:srgbClr val="617E86"/>
              </a:buClr>
              <a:buFont typeface="Symbol" panose="05050102010706020507" pitchFamily="18" charset="2"/>
              <a:buChar char="-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77913" indent="-163513">
              <a:buClr>
                <a:srgbClr val="617E86"/>
              </a:buClr>
              <a:buFont typeface="Symbol" panose="05050102010706020507" pitchFamily="18" charset="2"/>
              <a:buChar char="-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de-DE" dirty="0" smtClean="0"/>
              <a:t>Hier ist Platz für Fließtext, Calibri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0"/>
            <a:r>
              <a:rPr lang="de-DE" dirty="0" smtClean="0"/>
              <a:t>Text Liste / Calibri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 Agenda/Inhalt durch Klicken hinzufügen</a:t>
            </a:r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Untertitel durch Klicken hinzufügen / Calibri 18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7012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Tabel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720000" y="1440000"/>
            <a:ext cx="11137037" cy="5049699"/>
          </a:xfrm>
          <a:prstGeom prst="rect">
            <a:avLst/>
          </a:prstGeom>
          <a:solidFill>
            <a:srgbClr val="9F989A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 userDrawn="1">
            <p:extLst/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3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rgbClr val="9F989A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 smtClean="0"/>
              <a:t>Quellen durch Klicken hinzufügen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 Agenda/Inhalt durch Klicken hinzufügen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Untertitel durch Klicken hinzufügen / Calibri 18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8867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Kontak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>
            <p:extLst/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97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83487" y="1638222"/>
            <a:ext cx="2520000" cy="2520000"/>
          </a:xfrm>
          <a:prstGeom prst="rect">
            <a:avLst/>
          </a:prstGeom>
          <a:solidFill>
            <a:srgbClr val="00546E"/>
          </a:solidFill>
        </p:spPr>
        <p:txBody>
          <a:bodyPr lIns="180000" tIns="180000" rIns="180000" bIns="18000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 dirty="0" smtClean="0"/>
              <a:t>Ansprechpartner</a:t>
            </a:r>
            <a:br>
              <a:rPr lang="de-DE" dirty="0" smtClean="0"/>
            </a:br>
            <a:r>
              <a:rPr lang="de-DE" dirty="0" smtClean="0"/>
              <a:t>Name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Firma</a:t>
            </a:r>
            <a:br>
              <a:rPr lang="de-DE" dirty="0" smtClean="0"/>
            </a:br>
            <a:r>
              <a:rPr lang="de-DE" dirty="0" smtClean="0"/>
              <a:t>Adresse</a:t>
            </a:r>
            <a:br>
              <a:rPr lang="de-DE" dirty="0" smtClean="0"/>
            </a:br>
            <a:r>
              <a:rPr lang="de-DE" dirty="0" smtClean="0"/>
              <a:t>Adresse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Telefon</a:t>
            </a:r>
            <a:br>
              <a:rPr lang="de-DE" dirty="0" smtClean="0"/>
            </a:br>
            <a:r>
              <a:rPr lang="de-DE" dirty="0" smtClean="0"/>
              <a:t>E-Mail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Vielen Dank!</a:t>
            </a:r>
          </a:p>
        </p:txBody>
      </p:sp>
      <p:sp>
        <p:nvSpPr>
          <p:cNvPr id="8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513571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CF1BA-FDBA-45F3-8072-28DB7B202701}" type="datetimeFigureOut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15.04.2026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45B8E-B16C-41B2-81F0-5CCB0A61C0A6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727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>
            <p:extLst/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9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20000" y="1440000"/>
            <a:ext cx="11137038" cy="5049699"/>
          </a:xfrm>
          <a:prstGeom prst="rect">
            <a:avLst/>
          </a:prstGeom>
        </p:spPr>
        <p:txBody>
          <a:bodyPr lIns="360000" tIns="0" rIns="360000" bIns="360000" anchor="ctr"/>
          <a:lstStyle>
            <a:lvl1pPr marL="268288" indent="-268288">
              <a:lnSpc>
                <a:spcPts val="2200"/>
              </a:lnSpc>
              <a:buClr>
                <a:srgbClr val="00546E"/>
              </a:buClr>
              <a:buFont typeface="+mj-lt"/>
              <a:buAutoNum type="arabicPeriod"/>
              <a:defRPr sz="18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Thema A</a:t>
            </a:r>
          </a:p>
          <a:p>
            <a:r>
              <a:rPr lang="de-DE" dirty="0" smtClean="0"/>
              <a:t>Thema B</a:t>
            </a:r>
          </a:p>
          <a:p>
            <a:r>
              <a:rPr lang="de-DE" dirty="0" smtClean="0"/>
              <a:t>Thema C</a:t>
            </a:r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 smtClean="0"/>
              <a:t>Quellen durch Klicken hinzufügen</a:t>
            </a:r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 Agenda/Inhalt durch Klicken hinzufügen</a:t>
            </a:r>
          </a:p>
        </p:txBody>
      </p:sp>
      <p:sp>
        <p:nvSpPr>
          <p:cNvPr id="9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Untertitel durch Klicken hinzufügen / Calibri 18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4537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20000" y="1440001"/>
            <a:ext cx="11137038" cy="46893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200"/>
              </a:lnSpc>
              <a:buClr>
                <a:srgbClr val="00546E"/>
              </a:buClr>
              <a:buFont typeface="+mj-lt"/>
              <a:buNone/>
              <a:defRPr sz="18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7063" indent="-169863">
              <a:buClr>
                <a:srgbClr val="617E86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77913" indent="-163513">
              <a:buClr>
                <a:srgbClr val="617E86"/>
              </a:buClr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r>
              <a:rPr lang="de-DE" dirty="0" smtClean="0"/>
              <a:t>Hier ist Platz für Fließtext, Calibri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0"/>
            <a:r>
              <a:rPr lang="de-DE" dirty="0" smtClean="0"/>
              <a:t>Text Liste / Calibri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 smtClean="0"/>
              <a:t>Quellen durch Klicken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2"/>
          </p:nvPr>
        </p:nvSpPr>
        <p:spPr>
          <a:xfrm>
            <a:off x="6103686" y="1440000"/>
            <a:ext cx="5760000" cy="4689337"/>
          </a:xfrm>
          <a:prstGeom prst="rect">
            <a:avLst/>
          </a:prstGeom>
          <a:solidFill>
            <a:srgbClr val="9F989A">
              <a:alpha val="24706"/>
            </a:srgb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617E86"/>
                </a:solidFill>
              </a:defRPr>
            </a:lvl1pPr>
          </a:lstStyle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Bild einfügen</a:t>
            </a:r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111623" y="6129339"/>
            <a:ext cx="6088062" cy="36830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smtClean="0"/>
              <a:t>Bildunterschrift durch Klicken hinzufügen</a:t>
            </a:r>
          </a:p>
        </p:txBody>
      </p: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 Agenda/Inhalt durch Klicken hinzufügen</a:t>
            </a:r>
          </a:p>
        </p:txBody>
      </p:sp>
      <p:sp>
        <p:nvSpPr>
          <p:cNvPr id="15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Untertitel durch Klicken hinzufügen / Calibri 18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9715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Kontak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/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66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83487" y="1638222"/>
            <a:ext cx="2520000" cy="2520000"/>
          </a:xfrm>
          <a:prstGeom prst="rect">
            <a:avLst/>
          </a:prstGeom>
          <a:solidFill>
            <a:srgbClr val="7A154E"/>
          </a:solidFill>
        </p:spPr>
        <p:txBody>
          <a:bodyPr lIns="180000" tIns="180000" rIns="180000" bIns="18000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 dirty="0" smtClean="0"/>
              <a:t>Ansprechpartner</a:t>
            </a:r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Name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Firma</a:t>
            </a:r>
            <a:br>
              <a:rPr lang="de-DE" dirty="0" smtClean="0"/>
            </a:br>
            <a:r>
              <a:rPr lang="de-DE" dirty="0" smtClean="0"/>
              <a:t>Adresse</a:t>
            </a:r>
            <a:br>
              <a:rPr lang="de-DE" dirty="0" smtClean="0"/>
            </a:br>
            <a:r>
              <a:rPr lang="de-DE" dirty="0" err="1" smtClean="0"/>
              <a:t>Adresse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Telefon</a:t>
            </a:r>
            <a:br>
              <a:rPr lang="de-DE" dirty="0" smtClean="0"/>
            </a:br>
            <a:r>
              <a:rPr lang="de-DE" dirty="0" smtClean="0"/>
              <a:t>E-Mail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3200" b="0" cap="all" baseline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Vielen Dank!</a:t>
            </a:r>
          </a:p>
        </p:txBody>
      </p:sp>
      <p:sp>
        <p:nvSpPr>
          <p:cNvPr id="8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53111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1782633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Lis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>
            <p:extLst/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43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1440000"/>
            <a:ext cx="11479038" cy="5049699"/>
          </a:xfrm>
          <a:prstGeom prst="rect">
            <a:avLst/>
          </a:prstGeom>
        </p:spPr>
        <p:txBody>
          <a:bodyPr lIns="360000" tIns="360000" rIns="360000" bIns="360000"/>
          <a:lstStyle>
            <a:lvl1pPr marL="177800" indent="-177800">
              <a:buClr>
                <a:srgbClr val="617E86"/>
              </a:buClr>
              <a:buFont typeface="Symbol" panose="05050102010706020507" pitchFamily="18" charset="2"/>
              <a:buChar char="-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7063" indent="-169863">
              <a:buClr>
                <a:srgbClr val="617E86"/>
              </a:buClr>
              <a:buFont typeface="Symbol" panose="05050102010706020507" pitchFamily="18" charset="2"/>
              <a:buChar char="-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77913" indent="-163513">
              <a:buClr>
                <a:srgbClr val="617E86"/>
              </a:buClr>
              <a:buFont typeface="Symbol" panose="05050102010706020507" pitchFamily="18" charset="2"/>
              <a:buChar char="-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de-DE" dirty="0" smtClean="0"/>
              <a:t>Hier ist Platz für Fließtext, Calibri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0"/>
            <a:r>
              <a:rPr lang="de-DE" dirty="0" smtClean="0"/>
              <a:t>Text Liste / Calibri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 Agenda/Inhalt durch Klicken hinzufügen</a:t>
            </a:r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Untertitel durch Klicken hinzufügen / Calibri 18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6026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Tabel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720000" y="1440000"/>
            <a:ext cx="11137037" cy="5049699"/>
          </a:xfrm>
          <a:prstGeom prst="rect">
            <a:avLst/>
          </a:prstGeom>
          <a:solidFill>
            <a:srgbClr val="9F989A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 userDrawn="1">
            <p:extLst/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67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rgbClr val="9F989A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 smtClean="0"/>
              <a:t>Quellen durch Klicken hinzufügen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 Agenda/Inhalt durch Klicken hinzufügen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Untertitel durch Klicken hinzufügen / Calibri 18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365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Kontak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>
            <p:extLst/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91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83487" y="1638222"/>
            <a:ext cx="2520000" cy="2520000"/>
          </a:xfrm>
          <a:prstGeom prst="rect">
            <a:avLst/>
          </a:prstGeom>
          <a:solidFill>
            <a:srgbClr val="00546E"/>
          </a:solidFill>
        </p:spPr>
        <p:txBody>
          <a:bodyPr lIns="180000" tIns="180000" rIns="180000" bIns="18000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 dirty="0" smtClean="0"/>
              <a:t>Ansprechpartner</a:t>
            </a:r>
            <a:br>
              <a:rPr lang="de-DE" dirty="0" smtClean="0"/>
            </a:br>
            <a:r>
              <a:rPr lang="de-DE" dirty="0" smtClean="0"/>
              <a:t>Name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Firma</a:t>
            </a:r>
            <a:br>
              <a:rPr lang="de-DE" dirty="0" smtClean="0"/>
            </a:br>
            <a:r>
              <a:rPr lang="de-DE" dirty="0" smtClean="0"/>
              <a:t>Adresse</a:t>
            </a:r>
            <a:br>
              <a:rPr lang="de-DE" dirty="0" smtClean="0"/>
            </a:br>
            <a:r>
              <a:rPr lang="de-DE" dirty="0" smtClean="0"/>
              <a:t>Adresse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Telefon</a:t>
            </a:r>
            <a:br>
              <a:rPr lang="de-DE" dirty="0" smtClean="0"/>
            </a:br>
            <a:r>
              <a:rPr lang="de-DE" dirty="0" smtClean="0"/>
              <a:t>E-Mail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Vielen Dank!</a:t>
            </a:r>
          </a:p>
        </p:txBody>
      </p:sp>
      <p:sp>
        <p:nvSpPr>
          <p:cNvPr id="8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1488124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CF1BA-FDBA-45F3-8072-28DB7B202701}" type="datetimeFigureOut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15.04.2026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45B8E-B16C-41B2-81F0-5CCB0A61C0A6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432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260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683808" y="4460751"/>
            <a:ext cx="6249430" cy="97802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durch Klicken hinzufügen / Calibri 22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484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817" y="-1098128"/>
            <a:ext cx="7631941" cy="9115101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20000" y="503197"/>
            <a:ext cx="8796429" cy="1077077"/>
          </a:xfrm>
          <a:prstGeom prst="rect">
            <a:avLst/>
          </a:prstGeom>
        </p:spPr>
        <p:txBody>
          <a:bodyPr lIns="0"/>
          <a:lstStyle>
            <a:lvl1pPr>
              <a:defRPr sz="400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 rot="16200000">
            <a:off x="-2484000" y="3408323"/>
            <a:ext cx="5907087" cy="409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254586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20000" y="503197"/>
            <a:ext cx="8796429" cy="1077077"/>
          </a:xfrm>
          <a:prstGeom prst="rect">
            <a:avLst/>
          </a:prstGeom>
        </p:spPr>
        <p:txBody>
          <a:bodyPr lIns="0"/>
          <a:lstStyle>
            <a:lvl1pPr>
              <a:defRPr sz="320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 rot="16200000">
            <a:off x="-2484000" y="3408323"/>
            <a:ext cx="5907087" cy="409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597345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20000" y="503197"/>
            <a:ext cx="8796429" cy="1077077"/>
          </a:xfrm>
          <a:prstGeom prst="rect">
            <a:avLst/>
          </a:prstGeom>
        </p:spPr>
        <p:txBody>
          <a:bodyPr lIns="0"/>
          <a:lstStyle>
            <a:lvl1pPr>
              <a:defRPr sz="320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 rot="16200000">
            <a:off x="-2484000" y="3408323"/>
            <a:ext cx="5907087" cy="409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29C0DD-CAB2-CE44-BC96-74B00FC83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biLevel thresh="25000"/>
          </a:blip>
          <a:stretch>
            <a:fillRect/>
          </a:stretch>
        </p:blipFill>
        <p:spPr>
          <a:xfrm rot="16200000">
            <a:off x="8816731" y="3425447"/>
            <a:ext cx="4324485" cy="200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11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Kontak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/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2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83487" y="1638222"/>
            <a:ext cx="2520000" cy="2520000"/>
          </a:xfrm>
          <a:prstGeom prst="rect">
            <a:avLst/>
          </a:prstGeom>
          <a:solidFill>
            <a:srgbClr val="7A154E"/>
          </a:solidFill>
        </p:spPr>
        <p:txBody>
          <a:bodyPr lIns="180000" tIns="180000" rIns="180000" bIns="18000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 dirty="0" smtClean="0"/>
              <a:t>Ansprechpartner</a:t>
            </a:r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Name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Firma</a:t>
            </a:r>
            <a:br>
              <a:rPr lang="de-DE" dirty="0" smtClean="0"/>
            </a:br>
            <a:r>
              <a:rPr lang="de-DE" dirty="0" smtClean="0"/>
              <a:t>Adresse</a:t>
            </a:r>
            <a:br>
              <a:rPr lang="de-DE" dirty="0" smtClean="0"/>
            </a:br>
            <a:r>
              <a:rPr lang="de-DE" dirty="0" err="1" smtClean="0"/>
              <a:t>Adresse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Telefon</a:t>
            </a:r>
            <a:br>
              <a:rPr lang="de-DE" dirty="0" smtClean="0"/>
            </a:br>
            <a:r>
              <a:rPr lang="de-DE" dirty="0" smtClean="0"/>
              <a:t>E-Mail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3200" b="0" cap="all" baseline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Vielen Dank!</a:t>
            </a:r>
          </a:p>
        </p:txBody>
      </p:sp>
      <p:sp>
        <p:nvSpPr>
          <p:cNvPr id="8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53111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3848853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20000" y="1440001"/>
            <a:ext cx="5376001" cy="46893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200"/>
              </a:lnSpc>
              <a:buClr>
                <a:srgbClr val="00546E"/>
              </a:buClr>
              <a:buFont typeface="+mj-lt"/>
              <a:buNone/>
              <a:defRPr sz="18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7063" indent="-169863">
              <a:buClr>
                <a:srgbClr val="617E86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77913" indent="-163513">
              <a:buClr>
                <a:srgbClr val="617E86"/>
              </a:buClr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r>
              <a:rPr lang="de-DE" dirty="0"/>
              <a:t>Hier ist Platz für Fließtext, Calibri 18 </a:t>
            </a:r>
            <a:r>
              <a:rPr lang="de-DE" dirty="0" err="1"/>
              <a:t>pt</a:t>
            </a:r>
            <a:endParaRPr lang="de-DE" dirty="0"/>
          </a:p>
          <a:p>
            <a:pPr lvl="0"/>
            <a:r>
              <a:rPr lang="de-DE" dirty="0"/>
              <a:t>Text Liste / Calibri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/>
              <a:t>Quellen durch Klicken hinzufügen</a:t>
            </a:r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2"/>
          </p:nvPr>
        </p:nvSpPr>
        <p:spPr>
          <a:xfrm>
            <a:off x="6103686" y="1440000"/>
            <a:ext cx="5760000" cy="4689337"/>
          </a:xfrm>
          <a:prstGeom prst="rect">
            <a:avLst/>
          </a:prstGeom>
          <a:solidFill>
            <a:srgbClr val="9F989A">
              <a:alpha val="24706"/>
            </a:srgb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617E86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Bild einfügen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111623" y="6129339"/>
            <a:ext cx="6088062" cy="36830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Bildunterschrift durch Klicken hinzufügen</a:t>
            </a:r>
          </a:p>
        </p:txBody>
      </p: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all" baseline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Agenda/Inhalt durch Klicken hinzufügen</a:t>
            </a:r>
          </a:p>
        </p:txBody>
      </p:sp>
      <p:sp>
        <p:nvSpPr>
          <p:cNvPr id="15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Untertitel durch Klicken hinzufügen / Calibri 18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5814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20000" y="1440001"/>
            <a:ext cx="5376001" cy="46893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200"/>
              </a:lnSpc>
              <a:buClr>
                <a:srgbClr val="00546E"/>
              </a:buClr>
              <a:buFont typeface="+mj-lt"/>
              <a:buNone/>
              <a:defRPr sz="18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7063" indent="-169863">
              <a:buClr>
                <a:srgbClr val="617E86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77913" indent="-163513">
              <a:buClr>
                <a:srgbClr val="617E86"/>
              </a:buClr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r>
              <a:rPr lang="de-DE" dirty="0"/>
              <a:t>Hier ist Platz für Fließtext, Calibri 18 </a:t>
            </a:r>
            <a:r>
              <a:rPr lang="de-DE" dirty="0" err="1"/>
              <a:t>pt</a:t>
            </a:r>
            <a:endParaRPr lang="de-DE" dirty="0"/>
          </a:p>
          <a:p>
            <a:pPr lvl="0"/>
            <a:r>
              <a:rPr lang="de-DE" dirty="0"/>
              <a:t>Text Liste / Calibri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/>
              <a:t>Quellen durch Klicken hinzufügen</a:t>
            </a:r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2"/>
          </p:nvPr>
        </p:nvSpPr>
        <p:spPr>
          <a:xfrm>
            <a:off x="6103686" y="1440000"/>
            <a:ext cx="5760000" cy="4689337"/>
          </a:xfrm>
          <a:prstGeom prst="rect">
            <a:avLst/>
          </a:prstGeom>
          <a:solidFill>
            <a:srgbClr val="9F989A">
              <a:alpha val="24706"/>
            </a:srgb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617E86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Bild einfügen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111623" y="6129339"/>
            <a:ext cx="6088062" cy="36830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Bildunterschrift durch Klicken hinzufügen</a:t>
            </a:r>
          </a:p>
        </p:txBody>
      </p: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all" baseline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Agenda/Inhalt durch Klicken hinzufügen</a:t>
            </a:r>
          </a:p>
        </p:txBody>
      </p:sp>
      <p:sp>
        <p:nvSpPr>
          <p:cNvPr id="15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Untertitel durch Klicken hinzufügen / Calibri 18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0407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/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6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20000" y="1440000"/>
            <a:ext cx="9180000" cy="5049699"/>
          </a:xfrm>
          <a:prstGeom prst="rect">
            <a:avLst/>
          </a:prstGeom>
        </p:spPr>
        <p:txBody>
          <a:bodyPr lIns="360000" tIns="0" rIns="360000" bIns="360000" anchor="ctr"/>
          <a:lstStyle>
            <a:lvl1pPr marL="268288" indent="-268288">
              <a:lnSpc>
                <a:spcPts val="2200"/>
              </a:lnSpc>
              <a:buClr>
                <a:srgbClr val="00546E"/>
              </a:buClr>
              <a:buFont typeface="+mj-lt"/>
              <a:buAutoNum type="arabicPeriod"/>
              <a:defRPr sz="18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Thema A</a:t>
            </a:r>
          </a:p>
          <a:p>
            <a:r>
              <a:rPr lang="de-DE" dirty="0"/>
              <a:t>Thema B</a:t>
            </a:r>
          </a:p>
          <a:p>
            <a:r>
              <a:rPr lang="de-DE" dirty="0"/>
              <a:t>Thema C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/>
              <a:t>Quellen durch Klicken hinzufügen</a:t>
            </a:r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all" baseline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Agenda/Inhalt durch Klicken hinzufügen</a:t>
            </a:r>
          </a:p>
        </p:txBody>
      </p:sp>
      <p:sp>
        <p:nvSpPr>
          <p:cNvPr id="9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Untertitel durch Klicken hinzufügen / Calibri 18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5723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/>
          </a:p>
        </p:txBody>
      </p:sp>
      <p:sp>
        <p:nvSpPr>
          <p:cNvPr id="4" name="Rechteck 3"/>
          <p:cNvSpPr/>
          <p:nvPr userDrawn="1"/>
        </p:nvSpPr>
        <p:spPr>
          <a:xfrm>
            <a:off x="0" y="-22196"/>
            <a:ext cx="12192000" cy="6880195"/>
          </a:xfrm>
          <a:prstGeom prst="rect">
            <a:avLst/>
          </a:prstGeom>
          <a:gradFill flip="none" rotWithShape="1">
            <a:gsLst>
              <a:gs pos="34000">
                <a:srgbClr val="0080A9"/>
              </a:gs>
              <a:gs pos="22000">
                <a:srgbClr val="00546E"/>
              </a:gs>
              <a:gs pos="98230">
                <a:srgbClr val="0080A9"/>
              </a:gs>
              <a:gs pos="70000">
                <a:schemeClr val="accent1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29C0DD-CAB2-CE44-BC96-74B00FC83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 rot="20694280">
            <a:off x="-157513" y="336794"/>
            <a:ext cx="12862628" cy="595058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16" y="5318034"/>
            <a:ext cx="4590494" cy="1036877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514477" y="375513"/>
            <a:ext cx="5367708" cy="2449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 anchorCtr="0"/>
          <a:lstStyle/>
          <a:p>
            <a:r>
              <a:rPr lang="de-DE" sz="4400" b="1" cap="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Kommunen. Deutschlandweit. Seit 1957. </a:t>
            </a:r>
            <a:endParaRPr lang="de-DE" sz="4400" i="1" cap="al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467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4" b="17284"/>
          <a:stretch/>
        </p:blipFill>
        <p:spPr>
          <a:xfrm>
            <a:off x="252000" y="244699"/>
            <a:ext cx="11700000" cy="566982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t="8661" b="8661"/>
          <a:stretch/>
        </p:blipFill>
        <p:spPr>
          <a:xfrm>
            <a:off x="-36919" y="-705948"/>
            <a:ext cx="7300514" cy="7699879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-36917" y="5788241"/>
            <a:ext cx="12228917" cy="1126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4294967295"/>
          </p:nvPr>
        </p:nvSpPr>
        <p:spPr>
          <a:xfrm rot="16200000">
            <a:off x="9045714" y="3032125"/>
            <a:ext cx="5437187" cy="217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 algn="r">
              <a:buNone/>
            </a:pPr>
            <a:r>
              <a:rPr lang="de-DE" sz="900" i="1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Quelle: </a:t>
            </a:r>
            <a:r>
              <a:rPr lang="de-DE" sz="900" i="1" dirty="0" err="1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Rabanus</a:t>
            </a:r>
            <a:r>
              <a:rPr lang="de-DE" sz="900" i="1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900" i="1" dirty="0" err="1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Flavus</a:t>
            </a:r>
            <a:r>
              <a:rPr lang="de-DE" sz="900" i="1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Wikipedia</a:t>
            </a:r>
          </a:p>
          <a:p>
            <a:pPr algn="r"/>
            <a:endParaRPr lang="de-DE" sz="900" i="1" dirty="0">
              <a:solidFill>
                <a:srgbClr val="00546E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230" y="6125870"/>
            <a:ext cx="2991503" cy="536936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10654530" y="6345172"/>
            <a:ext cx="13452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546E"/>
                </a:solidFill>
              </a:rPr>
              <a:t>www.dsk-gmbh.de</a:t>
            </a:r>
          </a:p>
        </p:txBody>
      </p:sp>
    </p:spTree>
    <p:extLst>
      <p:ext uri="{BB962C8B-B14F-4D97-AF65-F5344CB8AC3E}">
        <p14:creationId xmlns:p14="http://schemas.microsoft.com/office/powerpoint/2010/main" val="41060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/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0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20000" y="1440000"/>
            <a:ext cx="9180000" cy="5049699"/>
          </a:xfrm>
          <a:prstGeom prst="rect">
            <a:avLst/>
          </a:prstGeom>
        </p:spPr>
        <p:txBody>
          <a:bodyPr lIns="360000" tIns="0" rIns="360000" bIns="360000" anchor="ctr"/>
          <a:lstStyle>
            <a:lvl1pPr marL="268288" indent="-268288">
              <a:lnSpc>
                <a:spcPts val="2200"/>
              </a:lnSpc>
              <a:buClr>
                <a:srgbClr val="00546E"/>
              </a:buClr>
              <a:buFont typeface="+mj-lt"/>
              <a:buAutoNum type="arabicPeriod"/>
              <a:defRPr sz="18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Thema A</a:t>
            </a:r>
          </a:p>
          <a:p>
            <a:r>
              <a:rPr lang="de-DE" dirty="0"/>
              <a:t>Thema B</a:t>
            </a:r>
          </a:p>
          <a:p>
            <a:r>
              <a:rPr lang="de-DE" dirty="0"/>
              <a:t>Thema C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/>
              <a:t>Quellen durch Klicken hinzufügen</a:t>
            </a:r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Agenda/Inhalt durch Klicken hinzufügen</a:t>
            </a:r>
          </a:p>
        </p:txBody>
      </p:sp>
      <p:sp>
        <p:nvSpPr>
          <p:cNvPr id="9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Untertitel durch Klicken hinzufügen / Calibri 18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4868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Lis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/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4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1440000"/>
            <a:ext cx="11479038" cy="5049699"/>
          </a:xfrm>
          <a:prstGeom prst="rect">
            <a:avLst/>
          </a:prstGeom>
        </p:spPr>
        <p:txBody>
          <a:bodyPr lIns="360000" tIns="360000" rIns="360000" bIns="360000"/>
          <a:lstStyle>
            <a:lvl1pPr marL="177800" indent="-177800">
              <a:buClr>
                <a:srgbClr val="617E86"/>
              </a:buClr>
              <a:buFont typeface="Symbol" panose="05050102010706020507" pitchFamily="18" charset="2"/>
              <a:buChar char="-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7063" indent="-169863">
              <a:buClr>
                <a:srgbClr val="617E86"/>
              </a:buClr>
              <a:buFont typeface="Symbol" panose="05050102010706020507" pitchFamily="18" charset="2"/>
              <a:buChar char="-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77913" indent="-163513">
              <a:buClr>
                <a:srgbClr val="617E86"/>
              </a:buClr>
              <a:buFont typeface="Symbol" panose="05050102010706020507" pitchFamily="18" charset="2"/>
              <a:buChar char="-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Liste / Calibri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Agenda/Inhalt durch Klicken hinzufügen</a:t>
            </a:r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Untertitel durch Klicken hinzufügen / Calibri 18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9977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Tabel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720000" y="1440000"/>
            <a:ext cx="11137037" cy="5049699"/>
          </a:xfrm>
          <a:prstGeom prst="rect">
            <a:avLst/>
          </a:prstGeom>
          <a:solidFill>
            <a:srgbClr val="9F989A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 userDrawn="1"/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8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rgbClr val="9F989A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/>
              <a:t>Quellen durch Klicken hinzufügen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Agenda/Inhalt durch Klicken hinzufügen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Untertitel durch Klicken hinzufügen / Calibri 18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9995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Kontak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/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2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83487" y="1638222"/>
            <a:ext cx="2520000" cy="2520000"/>
          </a:xfrm>
          <a:prstGeom prst="rect">
            <a:avLst/>
          </a:prstGeom>
          <a:solidFill>
            <a:srgbClr val="00546E"/>
          </a:solidFill>
        </p:spPr>
        <p:txBody>
          <a:bodyPr lIns="180000" tIns="180000" rIns="180000" bIns="18000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 dirty="0"/>
              <a:t>Ansprechpartner</a:t>
            </a:r>
            <a:br>
              <a:rPr lang="de-DE" dirty="0"/>
            </a:br>
            <a:r>
              <a:rPr lang="de-DE" dirty="0"/>
              <a:t>Name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Firma</a:t>
            </a:r>
            <a:br>
              <a:rPr lang="de-DE" dirty="0"/>
            </a:br>
            <a:r>
              <a:rPr lang="de-DE" dirty="0"/>
              <a:t>Adresse</a:t>
            </a:r>
            <a:br>
              <a:rPr lang="de-DE" dirty="0"/>
            </a:br>
            <a:r>
              <a:rPr lang="de-DE" dirty="0"/>
              <a:t>Adresse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Telefon</a:t>
            </a:r>
            <a:br>
              <a:rPr lang="de-DE" dirty="0"/>
            </a:br>
            <a:r>
              <a:rPr lang="de-DE" dirty="0"/>
              <a:t>E-Mail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Vielen Dank!</a:t>
            </a:r>
          </a:p>
        </p:txBody>
      </p:sp>
      <p:sp>
        <p:nvSpPr>
          <p:cNvPr id="8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2562855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20000" y="503197"/>
            <a:ext cx="8796429" cy="1200329"/>
          </a:xfrm>
          <a:prstGeom prst="rect">
            <a:avLst/>
          </a:prstGeom>
        </p:spPr>
        <p:txBody>
          <a:bodyPr lIns="0">
            <a:spAutoFit/>
          </a:bodyPr>
          <a:lstStyle>
            <a:lvl1pPr>
              <a:defRPr sz="400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 rot="16200000">
            <a:off x="-2484000" y="3408323"/>
            <a:ext cx="5907087" cy="409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1438636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20000" y="503197"/>
            <a:ext cx="8796429" cy="1077077"/>
          </a:xfrm>
          <a:prstGeom prst="rect">
            <a:avLst/>
          </a:prstGeom>
        </p:spPr>
        <p:txBody>
          <a:bodyPr lIns="0"/>
          <a:lstStyle>
            <a:lvl1pPr>
              <a:defRPr sz="400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 rot="16200000">
            <a:off x="-2484000" y="3408323"/>
            <a:ext cx="5907087" cy="409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None/>
              <a:defRPr sz="220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29C0DD-CAB2-CE44-BC96-74B00FC83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biLevel thresh="25000"/>
          </a:blip>
          <a:stretch>
            <a:fillRect/>
          </a:stretch>
        </p:blipFill>
        <p:spPr>
          <a:xfrm rot="16200000">
            <a:off x="8816731" y="3425447"/>
            <a:ext cx="4324485" cy="200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8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/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0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20000" y="1440000"/>
            <a:ext cx="9180000" cy="5049699"/>
          </a:xfrm>
          <a:prstGeom prst="rect">
            <a:avLst/>
          </a:prstGeom>
        </p:spPr>
        <p:txBody>
          <a:bodyPr lIns="360000" tIns="0" rIns="360000" bIns="360000" anchor="ctr"/>
          <a:lstStyle>
            <a:lvl1pPr marL="268288" indent="-268288">
              <a:lnSpc>
                <a:spcPts val="2200"/>
              </a:lnSpc>
              <a:buClr>
                <a:srgbClr val="00546E"/>
              </a:buClr>
              <a:buFont typeface="+mj-lt"/>
              <a:buAutoNum type="arabicPeriod"/>
              <a:defRPr sz="18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Thema A</a:t>
            </a:r>
          </a:p>
          <a:p>
            <a:r>
              <a:rPr lang="de-DE" dirty="0"/>
              <a:t>Thema B</a:t>
            </a:r>
          </a:p>
          <a:p>
            <a:r>
              <a:rPr lang="de-DE" dirty="0"/>
              <a:t>Thema C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364909" y="3302247"/>
            <a:ext cx="5437187" cy="2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de-DE" dirty="0"/>
              <a:t>Quellen durch Klicken hinzufügen</a:t>
            </a:r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all" baseline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Agenda/Inhalt durch Klicken hinzufügen</a:t>
            </a:r>
          </a:p>
        </p:txBody>
      </p:sp>
      <p:sp>
        <p:nvSpPr>
          <p:cNvPr id="9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Untertitel durch Klicken hinzufügen / Calibri 18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5433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836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W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79D8F-914A-2770-42A6-FBEB90E6B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775" y="836613"/>
            <a:ext cx="3241677" cy="1289048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7099B24-3AB1-87D1-AD76-27453CB368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82776" y="2133600"/>
            <a:ext cx="3240088" cy="3240088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Datumsplatzhalter 23">
            <a:extLst>
              <a:ext uri="{FF2B5EF4-FFF2-40B4-BE49-F238E27FC236}">
                <a16:creationId xmlns:a16="http://schemas.microsoft.com/office/drawing/2014/main" id="{76F9CC84-B43E-36CD-4F49-E7CAC7ADEF3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519AE64-260D-4FF7-AC63-F5BD51432B7B}" type="datetime1">
              <a:rPr lang="de-DE" smtClean="0"/>
              <a:t>15.04.2026</a:t>
            </a:fld>
            <a:endParaRPr lang="en-US"/>
          </a:p>
        </p:txBody>
      </p:sp>
      <p:sp>
        <p:nvSpPr>
          <p:cNvPr id="25" name="Fußzeilenplatzhalter 24">
            <a:extLst>
              <a:ext uri="{FF2B5EF4-FFF2-40B4-BE49-F238E27FC236}">
                <a16:creationId xmlns:a16="http://schemas.microsoft.com/office/drawing/2014/main" id="{E46A3BC1-840D-5997-C0C8-56A9754A250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Stadtwerke Jena GmbH – </a:t>
            </a:r>
            <a:r>
              <a:rPr lang="pt-BR"/>
              <a:t>v e r t r a u l i c h</a:t>
            </a:r>
            <a:endParaRPr lang="en-US"/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500BBAE7-8233-EADE-1FE0-982DE561FA62}"/>
              </a:ext>
            </a:extLst>
          </p:cNvPr>
          <p:cNvSpPr/>
          <p:nvPr userDrawn="1"/>
        </p:nvSpPr>
        <p:spPr>
          <a:xfrm>
            <a:off x="7932738" y="0"/>
            <a:ext cx="1511300" cy="6186776"/>
          </a:xfrm>
          <a:custGeom>
            <a:avLst/>
            <a:gdLst>
              <a:gd name="connsiteX0" fmla="*/ 0 w 1511300"/>
              <a:gd name="connsiteY0" fmla="*/ 0 h 6186776"/>
              <a:gd name="connsiteX1" fmla="*/ 1511300 w 1511300"/>
              <a:gd name="connsiteY1" fmla="*/ 0 h 6186776"/>
              <a:gd name="connsiteX2" fmla="*/ 1511300 w 1511300"/>
              <a:gd name="connsiteY2" fmla="*/ 6107572 h 6186776"/>
              <a:gd name="connsiteX3" fmla="*/ 0 w 1511300"/>
              <a:gd name="connsiteY3" fmla="*/ 6186776 h 618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1300" h="6186776">
                <a:moveTo>
                  <a:pt x="0" y="0"/>
                </a:moveTo>
                <a:lnTo>
                  <a:pt x="1511300" y="0"/>
                </a:lnTo>
                <a:lnTo>
                  <a:pt x="1511300" y="6107572"/>
                </a:lnTo>
                <a:lnTo>
                  <a:pt x="0" y="618677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A48C3B39-4810-2944-70A4-D9DBD0BEC3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3783E48-7F46-9E42-AB8A-71F5E50F82E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47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SW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79D8F-914A-2770-42A6-FBEB90E6B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65" y="467497"/>
            <a:ext cx="11597869" cy="647699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7099B24-3AB1-87D1-AD76-27453CB368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9666" y="1249421"/>
            <a:ext cx="11597868" cy="64769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Datumsplatzhalter 23">
            <a:extLst>
              <a:ext uri="{FF2B5EF4-FFF2-40B4-BE49-F238E27FC236}">
                <a16:creationId xmlns:a16="http://schemas.microsoft.com/office/drawing/2014/main" id="{76F9CC84-B43E-36CD-4F49-E7CAC7ADEF3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285FFD4-1B64-4153-A735-ADF224BDA9AF}" type="datetime1">
              <a:rPr lang="de-DE" smtClean="0"/>
              <a:t>15.04.2026</a:t>
            </a:fld>
            <a:endParaRPr lang="en-US"/>
          </a:p>
        </p:txBody>
      </p:sp>
      <p:sp>
        <p:nvSpPr>
          <p:cNvPr id="25" name="Fußzeilenplatzhalter 24">
            <a:extLst>
              <a:ext uri="{FF2B5EF4-FFF2-40B4-BE49-F238E27FC236}">
                <a16:creationId xmlns:a16="http://schemas.microsoft.com/office/drawing/2014/main" id="{E46A3BC1-840D-5997-C0C8-56A9754A250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Stadtwerke Jena GmbH – </a:t>
            </a:r>
            <a:r>
              <a:rPr lang="pt-BR"/>
              <a:t>v e r t r a u l i c h</a:t>
            </a:r>
            <a:endParaRPr lang="en-US"/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A48C3B39-4810-2944-70A4-D9DBD0BEC3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3783E48-7F46-9E42-AB8A-71F5E50F82E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58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W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3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-22196"/>
            <a:ext cx="12192000" cy="6880195"/>
          </a:xfrm>
          <a:prstGeom prst="rect">
            <a:avLst/>
          </a:prstGeom>
          <a:gradFill flip="none" rotWithShape="1">
            <a:gsLst>
              <a:gs pos="34000">
                <a:srgbClr val="0080A9"/>
              </a:gs>
              <a:gs pos="22000">
                <a:srgbClr val="00546E"/>
              </a:gs>
              <a:gs pos="98230">
                <a:srgbClr val="0080A9"/>
              </a:gs>
              <a:gs pos="70000">
                <a:schemeClr val="accent1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29C0DD-CAB2-CE44-BC96-74B00FC83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 rot="20694280">
            <a:off x="-157513" y="336794"/>
            <a:ext cx="12862628" cy="595058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16" y="5318034"/>
            <a:ext cx="4590494" cy="1036877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514477" y="375513"/>
            <a:ext cx="5367708" cy="2449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 anchorCtr="0"/>
          <a:lstStyle/>
          <a:p>
            <a:r>
              <a:rPr lang="de-DE" sz="4400" b="1" cap="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Kommunen. Deutschlandweit. Seit 1957. </a:t>
            </a:r>
            <a:endParaRPr lang="de-DE" sz="4400" i="1" cap="al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57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4" b="17284"/>
          <a:stretch/>
        </p:blipFill>
        <p:spPr>
          <a:xfrm>
            <a:off x="252000" y="244699"/>
            <a:ext cx="11700000" cy="566982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t="8661" b="8661"/>
          <a:stretch/>
        </p:blipFill>
        <p:spPr>
          <a:xfrm>
            <a:off x="-36919" y="-705948"/>
            <a:ext cx="7300514" cy="7699879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-36917" y="5788241"/>
            <a:ext cx="12228917" cy="1126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4294967295"/>
          </p:nvPr>
        </p:nvSpPr>
        <p:spPr>
          <a:xfrm rot="16200000">
            <a:off x="9045714" y="3032125"/>
            <a:ext cx="5437187" cy="217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 algn="r">
              <a:buNone/>
            </a:pPr>
            <a:r>
              <a:rPr lang="de-DE" sz="900" i="1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Quelle: </a:t>
            </a:r>
            <a:r>
              <a:rPr lang="de-DE" sz="900" i="1" dirty="0" err="1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Rabanus</a:t>
            </a:r>
            <a:r>
              <a:rPr lang="de-DE" sz="900" i="1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900" i="1" dirty="0" err="1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Flavus</a:t>
            </a:r>
            <a:r>
              <a:rPr lang="de-DE" sz="900" i="1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Wikipedia</a:t>
            </a:r>
          </a:p>
          <a:p>
            <a:pPr algn="r"/>
            <a:endParaRPr lang="de-DE" sz="900" i="1" dirty="0">
              <a:solidFill>
                <a:srgbClr val="00546E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230" y="6125870"/>
            <a:ext cx="2991503" cy="536936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10654530" y="6345172"/>
            <a:ext cx="13452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546E"/>
                </a:solidFill>
              </a:rPr>
              <a:t>www.dsk-gmbh.de</a:t>
            </a:r>
          </a:p>
        </p:txBody>
      </p:sp>
    </p:spTree>
    <p:extLst>
      <p:ext uri="{BB962C8B-B14F-4D97-AF65-F5344CB8AC3E}">
        <p14:creationId xmlns:p14="http://schemas.microsoft.com/office/powerpoint/2010/main" val="3805712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 userDrawn="1">
            <p:extLst/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4" name="WordPad-Dokument" r:id="rId3" imgW="3657600" imgH="181440" progId="WordPad.Document.1">
                  <p:embed/>
                </p:oleObj>
              </mc:Choice>
              <mc:Fallback>
                <p:oleObj name="WordPad-Dokument" r:id="rId3" imgW="3657600" imgH="181440" progId="WordPad.Document.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1440000"/>
            <a:ext cx="11479038" cy="5049699"/>
          </a:xfrm>
          <a:prstGeom prst="rect">
            <a:avLst/>
          </a:prstGeom>
        </p:spPr>
        <p:txBody>
          <a:bodyPr lIns="360000" tIns="360000" rIns="360000" bIns="360000"/>
          <a:lstStyle>
            <a:lvl1pPr marL="177800" indent="-177800">
              <a:buClr>
                <a:srgbClr val="617E86"/>
              </a:buClr>
              <a:buFont typeface="Symbol" panose="05050102010706020507" pitchFamily="18" charset="2"/>
              <a:buChar char="-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7063" indent="-169863">
              <a:buClr>
                <a:srgbClr val="617E86"/>
              </a:buClr>
              <a:buFont typeface="Symbol" panose="05050102010706020507" pitchFamily="18" charset="2"/>
              <a:buChar char="-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77913" indent="-163513">
              <a:buClr>
                <a:srgbClr val="617E86"/>
              </a:buClr>
              <a:buFont typeface="Symbol" panose="05050102010706020507" pitchFamily="18" charset="2"/>
              <a:buChar char="-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de-DE" dirty="0" smtClean="0"/>
              <a:t>Hier ist Platz für Fließtext, Calibri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0"/>
            <a:r>
              <a:rPr lang="de-DE" dirty="0" smtClean="0"/>
              <a:t>Text Liste / Calibri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9180000" cy="360000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algn="l">
              <a:defRPr sz="2200" b="0" cap="none" baseline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 Agenda/Inhalt durch Klicken hinzufügen</a:t>
            </a:r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07587"/>
            <a:ext cx="9180000" cy="2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Untertitel durch Klicken hinzufügen / Calibri 18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458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0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10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3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9.jp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252000" y="234000"/>
            <a:ext cx="11700000" cy="6336000"/>
          </a:xfrm>
          <a:prstGeom prst="rect">
            <a:avLst/>
          </a:prstGeom>
          <a:solidFill>
            <a:srgbClr val="00546E">
              <a:alpha val="5000"/>
            </a:srgbClr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de-DE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Untertitel 2"/>
          <p:cNvSpPr txBox="1">
            <a:spLocks/>
          </p:cNvSpPr>
          <p:nvPr userDrawn="1"/>
        </p:nvSpPr>
        <p:spPr>
          <a:xfrm>
            <a:off x="252000" y="6570000"/>
            <a:ext cx="11700000" cy="288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800" kern="1200">
                <a:solidFill>
                  <a:srgbClr val="9F989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900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DSK</a:t>
            </a:r>
            <a:r>
              <a:rPr lang="de-DE" sz="900" baseline="0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GmbH</a:t>
            </a:r>
            <a:r>
              <a:rPr lang="de-DE" sz="900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900" baseline="0" dirty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900" baseline="0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900" baseline="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13.04.2026 </a:t>
            </a:r>
            <a:r>
              <a:rPr lang="de-DE" sz="900" baseline="0" dirty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900" baseline="0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Folie </a:t>
            </a:r>
            <a:fld id="{E3CF6CAC-16DD-4E96-B34F-7F6A55B9609F}" type="slidenum">
              <a:rPr lang="de-DE" sz="900" baseline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‹Nr.›</a:t>
            </a:fld>
            <a:endParaRPr lang="de-DE" sz="900" dirty="0">
              <a:solidFill>
                <a:srgbClr val="0054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661" y="354171"/>
            <a:ext cx="1801372" cy="40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2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90000"/>
        </a:lnSpc>
        <a:spcBef>
          <a:spcPts val="10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7063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7913" indent="-16351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88">
          <p15:clr>
            <a:srgbClr val="F26B43"/>
          </p15:clr>
        </p15:guide>
        <p15:guide id="2" pos="438">
          <p15:clr>
            <a:srgbClr val="F26B43"/>
          </p15:clr>
        </p15:guide>
        <p15:guide id="3" pos="3840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91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-59"/>
          <a:stretch/>
        </p:blipFill>
        <p:spPr>
          <a:xfrm>
            <a:off x="0" y="0"/>
            <a:ext cx="12212515" cy="6876179"/>
          </a:xfrm>
          <a:prstGeom prst="rect">
            <a:avLst/>
          </a:prstGeom>
        </p:spPr>
      </p:pic>
      <p:sp>
        <p:nvSpPr>
          <p:cNvPr id="2" name="Untertitel 2"/>
          <p:cNvSpPr txBox="1">
            <a:spLocks/>
          </p:cNvSpPr>
          <p:nvPr userDrawn="1"/>
        </p:nvSpPr>
        <p:spPr>
          <a:xfrm>
            <a:off x="720000" y="6570000"/>
            <a:ext cx="5376000" cy="288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800" kern="1200">
                <a:solidFill>
                  <a:srgbClr val="9F989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DSK / Kommunale Wärmeplanung </a:t>
            </a:r>
            <a:r>
              <a:rPr lang="de-DE" sz="900" dirty="0" err="1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Schöppingen</a:t>
            </a:r>
            <a:r>
              <a:rPr lang="de-DE" sz="90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13.04.2026 / Folie ‹Nr.›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038" y="180000"/>
            <a:ext cx="1800000" cy="4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9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691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90000"/>
        </a:lnSpc>
        <a:spcBef>
          <a:spcPts val="10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7063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7913" indent="-16351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88">
          <p15:clr>
            <a:srgbClr val="F26B43"/>
          </p15:clr>
        </p15:guide>
        <p15:guide id="2" pos="211">
          <p15:clr>
            <a:srgbClr val="F26B43"/>
          </p15:clr>
        </p15:guide>
        <p15:guide id="3" pos="3840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45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2"/>
          <p:cNvSpPr txBox="1">
            <a:spLocks/>
          </p:cNvSpPr>
          <p:nvPr userDrawn="1"/>
        </p:nvSpPr>
        <p:spPr>
          <a:xfrm>
            <a:off x="720000" y="6570000"/>
            <a:ext cx="5376000" cy="288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800" kern="1200">
                <a:solidFill>
                  <a:srgbClr val="9F989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900" baseline="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DSK / Kommunale Wärmeplanung </a:t>
            </a:r>
            <a:r>
              <a:rPr lang="de-DE" sz="900" baseline="0" dirty="0" err="1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Schöppingen</a:t>
            </a:r>
            <a:r>
              <a:rPr lang="de-DE" sz="900" baseline="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13.04.2026 / Folie </a:t>
            </a:r>
            <a:fld id="{E3CF6CAC-16DD-4E96-B34F-7F6A55B9609F}" type="slidenum">
              <a:rPr lang="de-DE" sz="900" baseline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‹Nr.›</a:t>
            </a:fld>
            <a:endParaRPr lang="de-DE" sz="900" dirty="0">
              <a:solidFill>
                <a:srgbClr val="0054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82"/>
          <a:stretch/>
        </p:blipFill>
        <p:spPr>
          <a:xfrm>
            <a:off x="0" y="0"/>
            <a:ext cx="429370" cy="68761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591" y="0"/>
            <a:ext cx="1993676" cy="59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3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707" r:id="rId6"/>
    <p:sldLayoutId id="2147483713" r:id="rId7"/>
    <p:sldLayoutId id="2147483714" r:id="rId8"/>
    <p:sldLayoutId id="2147483715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90000"/>
        </a:lnSpc>
        <a:spcBef>
          <a:spcPts val="10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7063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7913" indent="-16351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88">
          <p15:clr>
            <a:srgbClr val="F26B43"/>
          </p15:clr>
        </p15:guide>
        <p15:guide id="2" pos="211">
          <p15:clr>
            <a:srgbClr val="F26B43"/>
          </p15:clr>
        </p15:guide>
        <p15:guide id="3" pos="3840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45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252000" y="252000"/>
            <a:ext cx="11700000" cy="6336000"/>
          </a:xfrm>
          <a:prstGeom prst="rect">
            <a:avLst/>
          </a:prstGeom>
          <a:solidFill>
            <a:srgbClr val="00546E">
              <a:alpha val="5000"/>
            </a:srgbClr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de-DE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Untertitel 2"/>
          <p:cNvSpPr txBox="1">
            <a:spLocks/>
          </p:cNvSpPr>
          <p:nvPr userDrawn="1"/>
        </p:nvSpPr>
        <p:spPr>
          <a:xfrm>
            <a:off x="252000" y="6570000"/>
            <a:ext cx="11700000" cy="288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800" kern="1200">
                <a:solidFill>
                  <a:srgbClr val="9F989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900" baseline="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DSK / Kommunale Wärmeplanung </a:t>
            </a:r>
            <a:r>
              <a:rPr lang="de-DE" sz="900" baseline="0" dirty="0" err="1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Schöppingen</a:t>
            </a:r>
            <a:r>
              <a:rPr lang="de-DE" sz="900" baseline="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13.04.2026 / Folie </a:t>
            </a:r>
            <a:fld id="{E3CF6CAC-16DD-4E96-B34F-7F6A55B9609F}" type="slidenum">
              <a:rPr lang="de-DE" sz="900" baseline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‹Nr.›</a:t>
            </a:fld>
            <a:endParaRPr lang="de-DE" sz="900" dirty="0">
              <a:solidFill>
                <a:srgbClr val="0054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601" y="252000"/>
            <a:ext cx="1860243" cy="55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7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90000"/>
        </a:lnSpc>
        <a:spcBef>
          <a:spcPts val="10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7063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7913" indent="-16351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88">
          <p15:clr>
            <a:srgbClr val="F26B43"/>
          </p15:clr>
        </p15:guide>
        <p15:guide id="2" pos="438">
          <p15:clr>
            <a:srgbClr val="F26B43"/>
          </p15:clr>
        </p15:guide>
        <p15:guide id="3" pos="3840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91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2"/>
          <p:cNvSpPr txBox="1">
            <a:spLocks/>
          </p:cNvSpPr>
          <p:nvPr userDrawn="1"/>
        </p:nvSpPr>
        <p:spPr>
          <a:xfrm>
            <a:off x="720000" y="6570000"/>
            <a:ext cx="5376000" cy="288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800" kern="1200">
                <a:solidFill>
                  <a:srgbClr val="9F989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DSK / Kommunale Wärmeplanung </a:t>
            </a:r>
            <a:r>
              <a:rPr lang="de-DE" sz="900" dirty="0" err="1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Schöppingen</a:t>
            </a:r>
            <a:r>
              <a:rPr lang="de-DE" sz="90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13.04.2026 / Folie ‹Nr.›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82"/>
          <a:stretch/>
        </p:blipFill>
        <p:spPr>
          <a:xfrm>
            <a:off x="0" y="0"/>
            <a:ext cx="429370" cy="687617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038" y="180000"/>
            <a:ext cx="1800000" cy="4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5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90000"/>
        </a:lnSpc>
        <a:spcBef>
          <a:spcPts val="10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7063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7913" indent="-16351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88">
          <p15:clr>
            <a:srgbClr val="F26B43"/>
          </p15:clr>
        </p15:guide>
        <p15:guide id="2" pos="211">
          <p15:clr>
            <a:srgbClr val="F26B43"/>
          </p15:clr>
        </p15:guide>
        <p15:guide id="3" pos="3840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45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2"/>
          <p:cNvSpPr txBox="1">
            <a:spLocks/>
          </p:cNvSpPr>
          <p:nvPr userDrawn="1"/>
        </p:nvSpPr>
        <p:spPr>
          <a:xfrm>
            <a:off x="720000" y="6570000"/>
            <a:ext cx="5376000" cy="288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800" kern="1200">
                <a:solidFill>
                  <a:srgbClr val="9F989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DSK / Kommunale Wärmeplanung </a:t>
            </a:r>
            <a:r>
              <a:rPr lang="de-DE" sz="900" dirty="0" err="1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Schöppingen</a:t>
            </a:r>
            <a:r>
              <a:rPr lang="de-DE" sz="90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13.04.2026 / Folie ‹Nr.›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82"/>
          <a:stretch/>
        </p:blipFill>
        <p:spPr>
          <a:xfrm>
            <a:off x="0" y="0"/>
            <a:ext cx="429370" cy="687617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038" y="180000"/>
            <a:ext cx="1800000" cy="4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2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90000"/>
        </a:lnSpc>
        <a:spcBef>
          <a:spcPts val="10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7063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7913" indent="-16351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88">
          <p15:clr>
            <a:srgbClr val="F26B43"/>
          </p15:clr>
        </p15:guide>
        <p15:guide id="2" pos="211">
          <p15:clr>
            <a:srgbClr val="F26B43"/>
          </p15:clr>
        </p15:guide>
        <p15:guide id="3" pos="3840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45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04000" cy="6876180"/>
          </a:xfrm>
          <a:prstGeom prst="rect">
            <a:avLst/>
          </a:prstGeom>
        </p:spPr>
      </p:pic>
      <p:sp>
        <p:nvSpPr>
          <p:cNvPr id="3" name="Rectangle 5"/>
          <p:cNvSpPr txBox="1">
            <a:spLocks noChangeArrowheads="1"/>
          </p:cNvSpPr>
          <p:nvPr userDrawn="1"/>
        </p:nvSpPr>
        <p:spPr bwMode="auto">
          <a:xfrm>
            <a:off x="10579511" y="6489700"/>
            <a:ext cx="1612489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180000" rIns="360000" bIns="18000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/>
            <a:r>
              <a:rPr lang="de-DE" sz="900" b="1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www.dsk-gmbh.de</a:t>
            </a:r>
          </a:p>
        </p:txBody>
      </p:sp>
    </p:spTree>
    <p:extLst>
      <p:ext uri="{BB962C8B-B14F-4D97-AF65-F5344CB8AC3E}">
        <p14:creationId xmlns:p14="http://schemas.microsoft.com/office/powerpoint/2010/main" val="2189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90000"/>
        </a:lnSpc>
        <a:spcBef>
          <a:spcPts val="10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7063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7913" indent="-16351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88">
          <p15:clr>
            <a:srgbClr val="F26B43"/>
          </p15:clr>
        </p15:guide>
        <p15:guide id="2" pos="211">
          <p15:clr>
            <a:srgbClr val="F26B43"/>
          </p15:clr>
        </p15:guide>
        <p15:guide id="3" pos="3840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45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252000" y="252000"/>
            <a:ext cx="11700000" cy="6336000"/>
          </a:xfrm>
          <a:prstGeom prst="rect">
            <a:avLst/>
          </a:prstGeom>
          <a:solidFill>
            <a:srgbClr val="00546E">
              <a:alpha val="5000"/>
            </a:srgbClr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de-DE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Untertitel 2"/>
          <p:cNvSpPr txBox="1">
            <a:spLocks/>
          </p:cNvSpPr>
          <p:nvPr userDrawn="1"/>
        </p:nvSpPr>
        <p:spPr>
          <a:xfrm>
            <a:off x="252000" y="6570000"/>
            <a:ext cx="11700000" cy="288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800" kern="1200">
                <a:solidFill>
                  <a:srgbClr val="9F989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900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DSK</a:t>
            </a:r>
            <a:r>
              <a:rPr lang="de-DE" sz="900" baseline="0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GmbH</a:t>
            </a:r>
            <a:r>
              <a:rPr lang="de-DE" sz="900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900" baseline="0" dirty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900" baseline="0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900" baseline="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13.04.2026 </a:t>
            </a:r>
            <a:r>
              <a:rPr lang="de-DE" sz="900" baseline="0" dirty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900" baseline="0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Folie </a:t>
            </a:r>
            <a:fld id="{E3CF6CAC-16DD-4E96-B34F-7F6A55B9609F}" type="slidenum">
              <a:rPr lang="de-DE" sz="900" baseline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‹Nr.›</a:t>
            </a:fld>
            <a:endParaRPr lang="de-DE" sz="900" dirty="0">
              <a:solidFill>
                <a:srgbClr val="0054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661" y="354171"/>
            <a:ext cx="1801372" cy="40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7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90000"/>
        </a:lnSpc>
        <a:spcBef>
          <a:spcPts val="10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7063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7913" indent="-16351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88">
          <p15:clr>
            <a:srgbClr val="F26B43"/>
          </p15:clr>
        </p15:guide>
        <p15:guide id="2" pos="438">
          <p15:clr>
            <a:srgbClr val="F26B43"/>
          </p15:clr>
        </p15:guide>
        <p15:guide id="3" pos="3840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91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-59"/>
          <a:stretch/>
        </p:blipFill>
        <p:spPr>
          <a:xfrm>
            <a:off x="-1" y="0"/>
            <a:ext cx="12212515" cy="6876179"/>
          </a:xfrm>
          <a:prstGeom prst="rect">
            <a:avLst/>
          </a:prstGeom>
        </p:spPr>
      </p:pic>
      <p:sp>
        <p:nvSpPr>
          <p:cNvPr id="2" name="Untertitel 2"/>
          <p:cNvSpPr txBox="1">
            <a:spLocks/>
          </p:cNvSpPr>
          <p:nvPr userDrawn="1"/>
        </p:nvSpPr>
        <p:spPr>
          <a:xfrm>
            <a:off x="720000" y="6570000"/>
            <a:ext cx="5376000" cy="288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800" kern="1200">
                <a:solidFill>
                  <a:srgbClr val="9F989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DSK</a:t>
            </a:r>
            <a:r>
              <a:rPr lang="de-DE" sz="900" baseline="0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GmbH</a:t>
            </a:r>
            <a:r>
              <a:rPr lang="de-DE" sz="900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900" baseline="0" dirty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900" baseline="0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900" baseline="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13.04.2026 </a:t>
            </a:r>
            <a:r>
              <a:rPr lang="de-DE" sz="900" baseline="0" dirty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900" baseline="0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Folie </a:t>
            </a:r>
            <a:fld id="{E3CF6CAC-16DD-4E96-B34F-7F6A55B9609F}" type="slidenum">
              <a:rPr lang="de-DE" sz="900" baseline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de-DE" sz="900" dirty="0">
              <a:solidFill>
                <a:srgbClr val="0054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038" y="180000"/>
            <a:ext cx="1800000" cy="4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90000"/>
        </a:lnSpc>
        <a:spcBef>
          <a:spcPts val="10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7063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7913" indent="-163513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F2B5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88">
          <p15:clr>
            <a:srgbClr val="F26B43"/>
          </p15:clr>
        </p15:guide>
        <p15:guide id="2" pos="438">
          <p15:clr>
            <a:srgbClr val="F26B43"/>
          </p15:clr>
        </p15:guide>
        <p15:guide id="3" pos="3840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91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5.wdp"/><Relationship Id="rId5" Type="http://schemas.openxmlformats.org/officeDocument/2006/relationships/image" Target="../media/image68.png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70.emf"/><Relationship Id="rId4" Type="http://schemas.openxmlformats.org/officeDocument/2006/relationships/oleObject" Target="../embeddings/oleObject1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openxmlformats.org/officeDocument/2006/relationships/hyperlink" Target="https://dsk-gmbh.de/#ZukunftQuartier" TargetMode="Externa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leichschenkliges Dreieck 12"/>
          <p:cNvSpPr/>
          <p:nvPr/>
        </p:nvSpPr>
        <p:spPr>
          <a:xfrm flipH="1">
            <a:off x="1464542" y="20325"/>
            <a:ext cx="10716824" cy="6875757"/>
          </a:xfrm>
          <a:custGeom>
            <a:avLst/>
            <a:gdLst>
              <a:gd name="connsiteX0" fmla="*/ 0 w 7787194"/>
              <a:gd name="connsiteY0" fmla="*/ 6755907 h 6755907"/>
              <a:gd name="connsiteX1" fmla="*/ 7787194 w 7787194"/>
              <a:gd name="connsiteY1" fmla="*/ 0 h 6755907"/>
              <a:gd name="connsiteX2" fmla="*/ 7787194 w 7787194"/>
              <a:gd name="connsiteY2" fmla="*/ 6755907 h 6755907"/>
              <a:gd name="connsiteX3" fmla="*/ 0 w 7787194"/>
              <a:gd name="connsiteY3" fmla="*/ 6755907 h 6755907"/>
              <a:gd name="connsiteX0" fmla="*/ 0 w 9944468"/>
              <a:gd name="connsiteY0" fmla="*/ 6755907 h 6871317"/>
              <a:gd name="connsiteX1" fmla="*/ 7787194 w 9944468"/>
              <a:gd name="connsiteY1" fmla="*/ 0 h 6871317"/>
              <a:gd name="connsiteX2" fmla="*/ 9944468 w 9944468"/>
              <a:gd name="connsiteY2" fmla="*/ 6871317 h 6871317"/>
              <a:gd name="connsiteX3" fmla="*/ 0 w 9944468"/>
              <a:gd name="connsiteY3" fmla="*/ 6755907 h 6871317"/>
              <a:gd name="connsiteX0" fmla="*/ 0 w 12190518"/>
              <a:gd name="connsiteY0" fmla="*/ 6853561 h 6871317"/>
              <a:gd name="connsiteX1" fmla="*/ 10033244 w 12190518"/>
              <a:gd name="connsiteY1" fmla="*/ 0 h 6871317"/>
              <a:gd name="connsiteX2" fmla="*/ 12190518 w 12190518"/>
              <a:gd name="connsiteY2" fmla="*/ 6871317 h 6871317"/>
              <a:gd name="connsiteX3" fmla="*/ 0 w 12190518"/>
              <a:gd name="connsiteY3" fmla="*/ 6853561 h 6871317"/>
              <a:gd name="connsiteX0" fmla="*/ 0 w 12190518"/>
              <a:gd name="connsiteY0" fmla="*/ 6862439 h 6880195"/>
              <a:gd name="connsiteX1" fmla="*/ 6073803 w 12190518"/>
              <a:gd name="connsiteY1" fmla="*/ 0 h 6880195"/>
              <a:gd name="connsiteX2" fmla="*/ 12190518 w 12190518"/>
              <a:gd name="connsiteY2" fmla="*/ 6880195 h 6880195"/>
              <a:gd name="connsiteX3" fmla="*/ 0 w 12190518"/>
              <a:gd name="connsiteY3" fmla="*/ 6862439 h 6880195"/>
              <a:gd name="connsiteX0" fmla="*/ 0 w 10716824"/>
              <a:gd name="connsiteY0" fmla="*/ 6880137 h 6880195"/>
              <a:gd name="connsiteX1" fmla="*/ 4600109 w 10716824"/>
              <a:gd name="connsiteY1" fmla="*/ 0 h 6880195"/>
              <a:gd name="connsiteX2" fmla="*/ 10716824 w 10716824"/>
              <a:gd name="connsiteY2" fmla="*/ 6880195 h 6880195"/>
              <a:gd name="connsiteX3" fmla="*/ 0 w 10716824"/>
              <a:gd name="connsiteY3" fmla="*/ 6880137 h 6880195"/>
              <a:gd name="connsiteX0" fmla="*/ 0 w 10716824"/>
              <a:gd name="connsiteY0" fmla="*/ 6853590 h 6853648"/>
              <a:gd name="connsiteX1" fmla="*/ 5629918 w 10716824"/>
              <a:gd name="connsiteY1" fmla="*/ 0 h 6853648"/>
              <a:gd name="connsiteX2" fmla="*/ 10716824 w 10716824"/>
              <a:gd name="connsiteY2" fmla="*/ 6853648 h 6853648"/>
              <a:gd name="connsiteX3" fmla="*/ 0 w 10716824"/>
              <a:gd name="connsiteY3" fmla="*/ 6853590 h 685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16824" h="6853648">
                <a:moveTo>
                  <a:pt x="0" y="6853590"/>
                </a:moveTo>
                <a:lnTo>
                  <a:pt x="5629918" y="0"/>
                </a:lnTo>
                <a:lnTo>
                  <a:pt x="10716824" y="6853648"/>
                </a:lnTo>
                <a:lnTo>
                  <a:pt x="0" y="685359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0"/>
                  <a:lumOff val="100000"/>
                  <a:alpha val="32000"/>
                </a:schemeClr>
              </a:gs>
              <a:gs pos="35000">
                <a:schemeClr val="accent1">
                  <a:lumMod val="0"/>
                  <a:lumOff val="100000"/>
                  <a:alpha val="40000"/>
                </a:schemeClr>
              </a:gs>
              <a:gs pos="100000">
                <a:schemeClr val="accent1">
                  <a:lumMod val="100000"/>
                  <a:alpha val="32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dirty="0"/>
          </a:p>
        </p:txBody>
      </p:sp>
      <p:sp>
        <p:nvSpPr>
          <p:cNvPr id="4" name="Rechteck 3"/>
          <p:cNvSpPr/>
          <p:nvPr/>
        </p:nvSpPr>
        <p:spPr>
          <a:xfrm>
            <a:off x="0" y="-22196"/>
            <a:ext cx="12192000" cy="688019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dirty="0"/>
          </a:p>
        </p:txBody>
      </p:sp>
      <p:sp>
        <p:nvSpPr>
          <p:cNvPr id="5" name="Gleichschenkliges Dreieck 4"/>
          <p:cNvSpPr/>
          <p:nvPr/>
        </p:nvSpPr>
        <p:spPr>
          <a:xfrm>
            <a:off x="3204839" y="20325"/>
            <a:ext cx="8987161" cy="6858000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42000"/>
                </a:schemeClr>
              </a:gs>
              <a:gs pos="46000">
                <a:schemeClr val="accent1">
                  <a:lumMod val="95000"/>
                  <a:lumOff val="5000"/>
                  <a:alpha val="54000"/>
                </a:schemeClr>
              </a:gs>
              <a:gs pos="100000">
                <a:schemeClr val="accent1">
                  <a:lumMod val="60000"/>
                  <a:alpha val="32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dirty="0"/>
          </a:p>
        </p:txBody>
      </p:sp>
      <p:sp>
        <p:nvSpPr>
          <p:cNvPr id="12" name="Gleichschenkliges Dreieck 11"/>
          <p:cNvSpPr/>
          <p:nvPr/>
        </p:nvSpPr>
        <p:spPr>
          <a:xfrm flipH="1">
            <a:off x="104829" y="-13901"/>
            <a:ext cx="8918170" cy="6926451"/>
          </a:xfrm>
          <a:custGeom>
            <a:avLst/>
            <a:gdLst>
              <a:gd name="connsiteX0" fmla="*/ 0 w 8149701"/>
              <a:gd name="connsiteY0" fmla="*/ 6858000 h 6858000"/>
              <a:gd name="connsiteX1" fmla="*/ 8149701 w 8149701"/>
              <a:gd name="connsiteY1" fmla="*/ 0 h 6858000"/>
              <a:gd name="connsiteX2" fmla="*/ 8149701 w 8149701"/>
              <a:gd name="connsiteY2" fmla="*/ 6858000 h 6858000"/>
              <a:gd name="connsiteX3" fmla="*/ 0 w 8149701"/>
              <a:gd name="connsiteY3" fmla="*/ 6858000 h 6858000"/>
              <a:gd name="connsiteX0" fmla="*/ 0 w 8167457"/>
              <a:gd name="connsiteY0" fmla="*/ 6858000 h 6866878"/>
              <a:gd name="connsiteX1" fmla="*/ 8149701 w 8167457"/>
              <a:gd name="connsiteY1" fmla="*/ 0 h 6866878"/>
              <a:gd name="connsiteX2" fmla="*/ 8167457 w 8167457"/>
              <a:gd name="connsiteY2" fmla="*/ 6866878 h 6866878"/>
              <a:gd name="connsiteX3" fmla="*/ 0 w 8167457"/>
              <a:gd name="connsiteY3" fmla="*/ 6858000 h 6866878"/>
              <a:gd name="connsiteX0" fmla="*/ 0 w 8176334"/>
              <a:gd name="connsiteY0" fmla="*/ 6858000 h 6902389"/>
              <a:gd name="connsiteX1" fmla="*/ 8149701 w 8176334"/>
              <a:gd name="connsiteY1" fmla="*/ 0 h 6902389"/>
              <a:gd name="connsiteX2" fmla="*/ 8176334 w 8176334"/>
              <a:gd name="connsiteY2" fmla="*/ 6902389 h 6902389"/>
              <a:gd name="connsiteX3" fmla="*/ 0 w 8176334"/>
              <a:gd name="connsiteY3" fmla="*/ 6858000 h 6902389"/>
              <a:gd name="connsiteX0" fmla="*/ 0 w 8176334"/>
              <a:gd name="connsiteY0" fmla="*/ 6858000 h 6902389"/>
              <a:gd name="connsiteX1" fmla="*/ 8167457 w 8176334"/>
              <a:gd name="connsiteY1" fmla="*/ 0 h 6902389"/>
              <a:gd name="connsiteX2" fmla="*/ 8176334 w 8176334"/>
              <a:gd name="connsiteY2" fmla="*/ 6902389 h 6902389"/>
              <a:gd name="connsiteX3" fmla="*/ 0 w 8176334"/>
              <a:gd name="connsiteY3" fmla="*/ 6858000 h 6902389"/>
              <a:gd name="connsiteX0" fmla="*/ 0 w 8168868"/>
              <a:gd name="connsiteY0" fmla="*/ 6858000 h 6878325"/>
              <a:gd name="connsiteX1" fmla="*/ 8167457 w 8168868"/>
              <a:gd name="connsiteY1" fmla="*/ 0 h 6878325"/>
              <a:gd name="connsiteX2" fmla="*/ 8164303 w 8168868"/>
              <a:gd name="connsiteY2" fmla="*/ 6878325 h 6878325"/>
              <a:gd name="connsiteX3" fmla="*/ 0 w 8168868"/>
              <a:gd name="connsiteY3" fmla="*/ 6858000 h 6878325"/>
              <a:gd name="connsiteX0" fmla="*/ 0 w 8168868"/>
              <a:gd name="connsiteY0" fmla="*/ 6906126 h 6926451"/>
              <a:gd name="connsiteX1" fmla="*/ 8167457 w 8168868"/>
              <a:gd name="connsiteY1" fmla="*/ 0 h 6926451"/>
              <a:gd name="connsiteX2" fmla="*/ 8164303 w 8168868"/>
              <a:gd name="connsiteY2" fmla="*/ 6926451 h 6926451"/>
              <a:gd name="connsiteX3" fmla="*/ 0 w 8168868"/>
              <a:gd name="connsiteY3" fmla="*/ 6906126 h 692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68868" h="6926451">
                <a:moveTo>
                  <a:pt x="0" y="6906126"/>
                </a:moveTo>
                <a:lnTo>
                  <a:pt x="8167457" y="0"/>
                </a:lnTo>
                <a:cubicBezTo>
                  <a:pt x="8173376" y="2288959"/>
                  <a:pt x="8158384" y="4637492"/>
                  <a:pt x="8164303" y="6926451"/>
                </a:cubicBezTo>
                <a:lnTo>
                  <a:pt x="0" y="690612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0"/>
                  <a:lumOff val="100000"/>
                  <a:alpha val="32000"/>
                </a:schemeClr>
              </a:gs>
              <a:gs pos="35000">
                <a:schemeClr val="accent1">
                  <a:lumMod val="0"/>
                  <a:lumOff val="100000"/>
                  <a:alpha val="40000"/>
                </a:schemeClr>
              </a:gs>
              <a:gs pos="100000">
                <a:schemeClr val="accent1">
                  <a:lumMod val="100000"/>
                  <a:alpha val="32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dirty="0"/>
          </a:p>
        </p:txBody>
      </p:sp>
      <p:sp>
        <p:nvSpPr>
          <p:cNvPr id="13" name="Gleichschenkliges Dreieck 12"/>
          <p:cNvSpPr/>
          <p:nvPr/>
        </p:nvSpPr>
        <p:spPr>
          <a:xfrm flipH="1">
            <a:off x="1494410" y="-17758"/>
            <a:ext cx="10716824" cy="6875757"/>
          </a:xfrm>
          <a:custGeom>
            <a:avLst/>
            <a:gdLst>
              <a:gd name="connsiteX0" fmla="*/ 0 w 7787194"/>
              <a:gd name="connsiteY0" fmla="*/ 6755907 h 6755907"/>
              <a:gd name="connsiteX1" fmla="*/ 7787194 w 7787194"/>
              <a:gd name="connsiteY1" fmla="*/ 0 h 6755907"/>
              <a:gd name="connsiteX2" fmla="*/ 7787194 w 7787194"/>
              <a:gd name="connsiteY2" fmla="*/ 6755907 h 6755907"/>
              <a:gd name="connsiteX3" fmla="*/ 0 w 7787194"/>
              <a:gd name="connsiteY3" fmla="*/ 6755907 h 6755907"/>
              <a:gd name="connsiteX0" fmla="*/ 0 w 9944468"/>
              <a:gd name="connsiteY0" fmla="*/ 6755907 h 6871317"/>
              <a:gd name="connsiteX1" fmla="*/ 7787194 w 9944468"/>
              <a:gd name="connsiteY1" fmla="*/ 0 h 6871317"/>
              <a:gd name="connsiteX2" fmla="*/ 9944468 w 9944468"/>
              <a:gd name="connsiteY2" fmla="*/ 6871317 h 6871317"/>
              <a:gd name="connsiteX3" fmla="*/ 0 w 9944468"/>
              <a:gd name="connsiteY3" fmla="*/ 6755907 h 6871317"/>
              <a:gd name="connsiteX0" fmla="*/ 0 w 12190518"/>
              <a:gd name="connsiteY0" fmla="*/ 6853561 h 6871317"/>
              <a:gd name="connsiteX1" fmla="*/ 10033244 w 12190518"/>
              <a:gd name="connsiteY1" fmla="*/ 0 h 6871317"/>
              <a:gd name="connsiteX2" fmla="*/ 12190518 w 12190518"/>
              <a:gd name="connsiteY2" fmla="*/ 6871317 h 6871317"/>
              <a:gd name="connsiteX3" fmla="*/ 0 w 12190518"/>
              <a:gd name="connsiteY3" fmla="*/ 6853561 h 6871317"/>
              <a:gd name="connsiteX0" fmla="*/ 0 w 12190518"/>
              <a:gd name="connsiteY0" fmla="*/ 6862439 h 6880195"/>
              <a:gd name="connsiteX1" fmla="*/ 6073803 w 12190518"/>
              <a:gd name="connsiteY1" fmla="*/ 0 h 6880195"/>
              <a:gd name="connsiteX2" fmla="*/ 12190518 w 12190518"/>
              <a:gd name="connsiteY2" fmla="*/ 6880195 h 6880195"/>
              <a:gd name="connsiteX3" fmla="*/ 0 w 12190518"/>
              <a:gd name="connsiteY3" fmla="*/ 6862439 h 6880195"/>
              <a:gd name="connsiteX0" fmla="*/ 0 w 10716824"/>
              <a:gd name="connsiteY0" fmla="*/ 6880137 h 6880195"/>
              <a:gd name="connsiteX1" fmla="*/ 4600109 w 10716824"/>
              <a:gd name="connsiteY1" fmla="*/ 0 h 6880195"/>
              <a:gd name="connsiteX2" fmla="*/ 10716824 w 10716824"/>
              <a:gd name="connsiteY2" fmla="*/ 6880195 h 6880195"/>
              <a:gd name="connsiteX3" fmla="*/ 0 w 10716824"/>
              <a:gd name="connsiteY3" fmla="*/ 6880137 h 6880195"/>
              <a:gd name="connsiteX0" fmla="*/ 0 w 10716824"/>
              <a:gd name="connsiteY0" fmla="*/ 6853590 h 6853648"/>
              <a:gd name="connsiteX1" fmla="*/ 5629918 w 10716824"/>
              <a:gd name="connsiteY1" fmla="*/ 0 h 6853648"/>
              <a:gd name="connsiteX2" fmla="*/ 10716824 w 10716824"/>
              <a:gd name="connsiteY2" fmla="*/ 6853648 h 6853648"/>
              <a:gd name="connsiteX3" fmla="*/ 0 w 10716824"/>
              <a:gd name="connsiteY3" fmla="*/ 6853590 h 685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16824" h="6853648">
                <a:moveTo>
                  <a:pt x="0" y="6853590"/>
                </a:moveTo>
                <a:lnTo>
                  <a:pt x="5629918" y="0"/>
                </a:lnTo>
                <a:lnTo>
                  <a:pt x="10716824" y="6853648"/>
                </a:lnTo>
                <a:lnTo>
                  <a:pt x="0" y="685359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0"/>
                  <a:lumOff val="100000"/>
                  <a:alpha val="32000"/>
                </a:schemeClr>
              </a:gs>
              <a:gs pos="35000">
                <a:schemeClr val="accent1">
                  <a:lumMod val="0"/>
                  <a:lumOff val="100000"/>
                  <a:alpha val="40000"/>
                </a:schemeClr>
              </a:gs>
              <a:gs pos="100000">
                <a:schemeClr val="accent1">
                  <a:lumMod val="100000"/>
                  <a:alpha val="32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dirty="0"/>
          </a:p>
        </p:txBody>
      </p:sp>
      <p:sp>
        <p:nvSpPr>
          <p:cNvPr id="16" name="Rechteck 15"/>
          <p:cNvSpPr/>
          <p:nvPr/>
        </p:nvSpPr>
        <p:spPr>
          <a:xfrm>
            <a:off x="514477" y="375513"/>
            <a:ext cx="9352537" cy="2449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 anchorCtr="0"/>
          <a:lstStyle/>
          <a:p>
            <a:r>
              <a:rPr lang="de-DE" sz="4400" b="1" cap="all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Energetische Stadtentwicklung</a:t>
            </a:r>
          </a:p>
          <a:p>
            <a:r>
              <a:rPr lang="de-DE" sz="4000" b="1" i="1" cap="all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„Zukunft Quartier“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41208" y="4519276"/>
            <a:ext cx="9359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i="1" cap="al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000" i="1" cap="al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i="1" cap="al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000" i="1" cap="al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468138" y="2708380"/>
            <a:ext cx="108434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cap="all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Gemeinde </a:t>
            </a:r>
            <a:r>
              <a:rPr lang="de-DE" sz="2800" b="1" i="1" cap="all" dirty="0" err="1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Schöppingen</a:t>
            </a:r>
            <a:endParaRPr lang="de-DE" sz="2800" b="1" i="1" cap="all" dirty="0">
              <a:solidFill>
                <a:srgbClr val="0054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800" b="1" i="1" cap="all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kommunale Wärmeplanung (KWP)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41208" y="5583682"/>
            <a:ext cx="776510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cap="all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Bürgerinformationsveranstaltung 13.04.2026</a:t>
            </a:r>
            <a:endParaRPr lang="de-DE" sz="2000" b="1" i="1" cap="all" dirty="0">
              <a:solidFill>
                <a:srgbClr val="0054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b="1" i="1" cap="all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000" b="1" i="1" cap="all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1" i="1" cap="all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000" b="1" i="1" cap="all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2000" b="1" dirty="0">
              <a:solidFill>
                <a:srgbClr val="00546E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324" y="5409762"/>
            <a:ext cx="3915234" cy="116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7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Aktuelle Rahmenbedingungen auf </a:t>
            </a:r>
            <a:r>
              <a:rPr lang="de-DE" sz="2800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Bundesebene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/>
              <a:t/>
            </a:r>
            <a:br>
              <a:rPr lang="de-DE" sz="2800" dirty="0"/>
            </a:br>
            <a:endParaRPr lang="de-DE" sz="2800" dirty="0"/>
          </a:p>
        </p:txBody>
      </p:sp>
      <p:pic>
        <p:nvPicPr>
          <p:cNvPr id="9" name="Picture 2" descr="Infografik: Sektorziele und Jahresemissionsmengen: Bis zum Jahr 2030 sollen die Emissionsmengen der verschiedenen Sektoren schrittweise verringert werden.  Energiewirtschaft: Von 280 Millionen Tonnen Kohlenstoffdioxid in 2020 auf 175 in 2030; Industrie: Von 186 Millionen Tonnen Kohlenstoffdioxid in 2020 auf 140 in 2030; Verkehr: Von 150 Millionen Tonnen Kohlenstoffdioxid in 2020 auf 95 in 2030; Gebäude: Von 118 Millionen Tonnen Kohlenstoffdioxid in 2020 auf 70 in 2030; Landwirtschaft: Von 70 Millionen Tonnen Kohlenstoffdioxid  in 2020 auf 58 in 2030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94694"/>
            <a:ext cx="4748799" cy="267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ehrKlimaschutz | B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36" y="3862716"/>
            <a:ext cx="4749363" cy="267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1"/>
          <p:cNvSpPr txBox="1">
            <a:spLocks/>
          </p:cNvSpPr>
          <p:nvPr/>
        </p:nvSpPr>
        <p:spPr>
          <a:xfrm>
            <a:off x="5468799" y="1245901"/>
            <a:ext cx="6593912" cy="4497068"/>
          </a:xfrm>
          <a:prstGeom prst="rect">
            <a:avLst/>
          </a:prstGeom>
        </p:spPr>
        <p:txBody>
          <a:bodyPr lIns="180000"/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Klimaschutzgesetz (KSG)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führt verpflichtende sektorale CO</a:t>
            </a:r>
            <a:r>
              <a:rPr kumimoji="0" lang="de-DE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-Minderungsziele ein und verschärft Gesamtzielsetzung</a:t>
            </a: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Gebäudeenergiegesetz (GEG)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stellt Anforderungen an Gebäudehülle und Wärmeversorgung (Anteil nachhaltiger Energien an der Wärmeversorgung beim Heizungstausch/Neubau muss seit 01.01.2024 mind. 65 % betragen)</a:t>
            </a: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Brennstoffemissionsgesetz (BEHG)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führt CO</a:t>
            </a:r>
            <a:r>
              <a:rPr kumimoji="0" lang="de-DE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-Bepreisung als wesentliches Steuerungselement ein (2021 25 €/t CO</a:t>
            </a:r>
            <a:r>
              <a:rPr kumimoji="0" lang="de-DE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2025 55 €/t CO</a:t>
            </a:r>
            <a:r>
              <a:rPr kumimoji="0" lang="de-DE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danach Zertifikathandel → weitere Steigerung wahrscheinlich, da Zertifikatmenge an Zielvorgaben der EU gekoppelt)</a:t>
            </a: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Fossile Energieträger (Gas, Öl, …) werden kontinuierlich verteuert → Anreiz für Sanierung und Umstieg auf erneuerbare Energien</a:t>
            </a: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Externer Faktor: Wandel auf dem Energiemarkt führt aktuell unabhängig davon zu extremen Preisschwankungen </a:t>
            </a: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Wärmeversorgung: Besondere Herausforderung für innerstädtische Quartiere sowie Gebäudebestand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Lösungsansatz: Netzbasierte Wärmeversorgung mit Einbindung nachhaltiger Energien</a:t>
            </a:r>
          </a:p>
        </p:txBody>
      </p:sp>
      <p:sp>
        <p:nvSpPr>
          <p:cNvPr id="12" name="Pfeil nach unten 11"/>
          <p:cNvSpPr/>
          <p:nvPr/>
        </p:nvSpPr>
        <p:spPr>
          <a:xfrm>
            <a:off x="8559259" y="4753831"/>
            <a:ext cx="325286" cy="444643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BA98035E-FC5C-0BD1-A58A-4A828DAAF079}"/>
              </a:ext>
            </a:extLst>
          </p:cNvPr>
          <p:cNvSpPr txBox="1">
            <a:spLocks/>
          </p:cNvSpPr>
          <p:nvPr/>
        </p:nvSpPr>
        <p:spPr>
          <a:xfrm>
            <a:off x="5856253" y="5800422"/>
            <a:ext cx="6021422" cy="6578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240000" tIns="192000" rIns="240000"/>
          <a:lstStyle>
            <a:lvl1pPr marL="179388" indent="-179388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0975" algn="l" defTabSz="914400" rtl="0" eaLnBrk="1" latinLnBrk="0" hangingPunct="1">
              <a:spcBef>
                <a:spcPts val="2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0000" algn="l" defTabSz="914400" rtl="0" eaLnBrk="1" latinLnBrk="0" hangingPunct="1">
              <a:spcBef>
                <a:spcPts val="2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1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xia Stencil Light" panose="020B0303030202020206" pitchFamily="34" charset="0"/>
                <a:cs typeface="Calibri" panose="020F0502020204030204" pitchFamily="34" charset="0"/>
              </a:rPr>
              <a:t>Gebäudesektor muss in </a:t>
            </a:r>
            <a:r>
              <a:rPr kumimoji="0" lang="de-DE" sz="1800" b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xia Stencil Light" panose="020B0303030202020206" pitchFamily="34" charset="0"/>
                <a:cs typeface="Calibri" panose="020F0502020204030204" pitchFamily="34" charset="0"/>
              </a:rPr>
              <a:t>20 Jahren</a:t>
            </a:r>
            <a:r>
              <a:rPr kumimoji="0" lang="de-DE" sz="1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xia Stencil Light" panose="020B0303030202020206" pitchFamily="34" charset="0"/>
                <a:cs typeface="Calibri" panose="020F0502020204030204" pitchFamily="34" charset="0"/>
              </a:rPr>
              <a:t> klimaneutral werden!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2" t="13692" r="38308" b="14923"/>
          <a:stretch/>
        </p:blipFill>
        <p:spPr>
          <a:xfrm rot="21125310">
            <a:off x="5646491" y="5807808"/>
            <a:ext cx="225715" cy="73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200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DE" sz="3200" dirty="0" err="1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entwicklung</a:t>
            </a:r>
            <a:r>
              <a:rPr lang="de-DE" sz="3200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 co2-preises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/>
              <a:t/>
            </a:r>
            <a:br>
              <a:rPr lang="de-DE" sz="2800" dirty="0"/>
            </a:br>
            <a:r>
              <a:rPr lang="de-DE" sz="3600" dirty="0"/>
              <a:t/>
            </a:r>
            <a:br>
              <a:rPr lang="de-DE" sz="3600" dirty="0"/>
            </a:br>
            <a:r>
              <a:rPr lang="de-DE" sz="3600" dirty="0"/>
              <a:t/>
            </a:r>
            <a:br>
              <a:rPr lang="de-DE" sz="3600" dirty="0"/>
            </a:br>
            <a:endParaRPr lang="de-DE" sz="36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Fossile Energieträger sollen aus dem Markt gedrängt werden</a:t>
            </a:r>
          </a:p>
        </p:txBody>
      </p:sp>
      <p:graphicFrame>
        <p:nvGraphicFramePr>
          <p:cNvPr id="6" name="Diagramm 5"/>
          <p:cNvGraphicFramePr>
            <a:graphicFrameLocks/>
          </p:cNvGraphicFramePr>
          <p:nvPr>
            <p:extLst/>
          </p:nvPr>
        </p:nvGraphicFramePr>
        <p:xfrm>
          <a:off x="614105" y="1610415"/>
          <a:ext cx="6441269" cy="3848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m 6"/>
          <p:cNvGraphicFramePr>
            <a:graphicFrameLocks/>
          </p:cNvGraphicFramePr>
          <p:nvPr>
            <p:extLst/>
          </p:nvPr>
        </p:nvGraphicFramePr>
        <p:xfrm>
          <a:off x="7264459" y="1660498"/>
          <a:ext cx="4710546" cy="3748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1040975" y="5205353"/>
            <a:ext cx="4952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 MCC-PIK schlägt für den Sektor Gebäude die Verrechnung der CO</a:t>
            </a:r>
            <a:r>
              <a:rPr kumimoji="0" lang="de-DE" sz="7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-Steuer mit der Energiesteuer vor, woraus sich gegenüber dem Verkehr geringere CO</a:t>
            </a:r>
            <a:r>
              <a:rPr kumimoji="0" lang="de-DE" sz="7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-Steuersätze ergeben</a:t>
            </a:r>
          </a:p>
        </p:txBody>
      </p:sp>
      <p:sp>
        <p:nvSpPr>
          <p:cNvPr id="10" name="Ellipse 9"/>
          <p:cNvSpPr/>
          <p:nvPr/>
        </p:nvSpPr>
        <p:spPr>
          <a:xfrm rot="5400000">
            <a:off x="6209254" y="2479182"/>
            <a:ext cx="1323192" cy="539932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03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Entwi</a:t>
            </a:r>
            <a:r>
              <a:rPr lang="de-DE" sz="3200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cklun</a:t>
            </a:r>
            <a:r>
              <a:rPr lang="de-DE" sz="3200" dirty="0" smtClean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gspfade </a:t>
            </a:r>
            <a:r>
              <a:rPr lang="de-DE" sz="3200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</a:t>
            </a:r>
            <a:r>
              <a:rPr lang="de-DE" sz="3200" dirty="0" err="1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wärmesektor</a:t>
            </a:r>
            <a:r>
              <a:rPr lang="de-DE" sz="3200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bis 2050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/>
              <a:t/>
            </a:r>
            <a:br>
              <a:rPr lang="de-DE" sz="2800" dirty="0"/>
            </a:br>
            <a:endParaRPr lang="de-DE" sz="2800" dirty="0"/>
          </a:p>
        </p:txBody>
      </p:sp>
      <p:sp>
        <p:nvSpPr>
          <p:cNvPr id="11" name="Textplatzhalter 1"/>
          <p:cNvSpPr txBox="1">
            <a:spLocks/>
          </p:cNvSpPr>
          <p:nvPr/>
        </p:nvSpPr>
        <p:spPr>
          <a:xfrm>
            <a:off x="720000" y="2502283"/>
            <a:ext cx="4381389" cy="1962973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Entwicklungspfad bis 2050:  </a:t>
            </a: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Tx/>
              <a:buChar char="-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Verdrängung von Ölkesseln</a:t>
            </a: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Tx/>
              <a:buChar char="-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Rückgang von Gas- und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Biomassekesseln auf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20 %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Tx/>
              <a:buChar char="-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Fernwärme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45 %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Tx/>
              <a:buChar char="-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Elektrische Wärmepumpen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32 %</a:t>
            </a: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Tx/>
              <a:buChar char="-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Tx/>
              <a:buChar char="-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Nutzung Wärmepotentiale und Gewinnung von Strom für 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Wärmepumpen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745931" y="3771450"/>
            <a:ext cx="3164332" cy="657710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Pfeil nach unten 12"/>
          <p:cNvSpPr/>
          <p:nvPr/>
        </p:nvSpPr>
        <p:spPr>
          <a:xfrm>
            <a:off x="1430621" y="4605347"/>
            <a:ext cx="504825" cy="45194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5875" y="1444929"/>
            <a:ext cx="6251480" cy="4653042"/>
          </a:xfrm>
          <a:prstGeom prst="rect">
            <a:avLst/>
          </a:prstGeom>
          <a:ln>
            <a:noFill/>
          </a:ln>
        </p:spPr>
      </p:pic>
      <p:sp>
        <p:nvSpPr>
          <p:cNvPr id="15" name="Textfeld 14"/>
          <p:cNvSpPr txBox="1"/>
          <p:nvPr/>
        </p:nvSpPr>
        <p:spPr>
          <a:xfrm>
            <a:off x="5680935" y="6127298"/>
            <a:ext cx="52565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Quelle: Engelmann et al., 2021, „Systemische Herausforderungen der Wärmewende“, im Auftrag des Bundeumweltamtes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680935" y="6318678"/>
            <a:ext cx="61911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Folie nach: Bracke et al., „Optionen für EVU bei der Transformation und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Defossilisierung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der kommunalen und industriellen Wärmeversorgung“ </a:t>
            </a:r>
          </a:p>
        </p:txBody>
      </p:sp>
      <p:sp>
        <p:nvSpPr>
          <p:cNvPr id="18" name="Textplatzhalter 1"/>
          <p:cNvSpPr txBox="1">
            <a:spLocks/>
          </p:cNvSpPr>
          <p:nvPr/>
        </p:nvSpPr>
        <p:spPr>
          <a:xfrm>
            <a:off x="720000" y="1561279"/>
            <a:ext cx="5599319" cy="885137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Zielsetzung:</a:t>
            </a: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2B5B"/>
              </a:buClr>
              <a:buSzTx/>
              <a:buFontTx/>
              <a:buChar char="-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Reduktion der CO</a:t>
            </a:r>
            <a:r>
              <a:rPr kumimoji="0" lang="de-DE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-Emissionen um 100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7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1837"/>
          <a:stretch/>
        </p:blipFill>
        <p:spPr>
          <a:xfrm>
            <a:off x="811403" y="1537882"/>
            <a:ext cx="10639091" cy="512450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16200000">
            <a:off x="11060228" y="5662136"/>
            <a:ext cx="1399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Quelle: PWC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Leagel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72949" y="6105831"/>
            <a:ext cx="2271252" cy="483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748782" y="4830669"/>
            <a:ext cx="1524000" cy="539932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9926494" y="4423409"/>
            <a:ext cx="1524000" cy="539932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Verzahnung der 65 %-EE-Vorgabe mit der </a:t>
            </a:r>
            <a:br>
              <a:rPr lang="de-DE" sz="3200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200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kommunalen Wärmeplanung</a:t>
            </a:r>
            <a:endParaRPr lang="de-DE" sz="3200" dirty="0"/>
          </a:p>
        </p:txBody>
      </p:sp>
      <p:sp>
        <p:nvSpPr>
          <p:cNvPr id="11" name="Textfeld 10"/>
          <p:cNvSpPr txBox="1"/>
          <p:nvPr/>
        </p:nvSpPr>
        <p:spPr>
          <a:xfrm>
            <a:off x="10011006" y="6179345"/>
            <a:ext cx="1424362" cy="483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20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 rot="16200000">
            <a:off x="11039716" y="5650169"/>
            <a:ext cx="1399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Quelle: PWC </a:t>
            </a:r>
            <a:r>
              <a:rPr lang="de-DE" sz="1200" dirty="0" err="1" smtClean="0"/>
              <a:t>Leagel</a:t>
            </a:r>
            <a:endParaRPr lang="de-DE" sz="12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6460"/>
          <a:stretch/>
        </p:blipFill>
        <p:spPr>
          <a:xfrm>
            <a:off x="720001" y="1198155"/>
            <a:ext cx="10651152" cy="502157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1" y="244580"/>
            <a:ext cx="8796429" cy="1077077"/>
          </a:xfrm>
        </p:spPr>
        <p:txBody>
          <a:bodyPr/>
          <a:lstStyle/>
          <a:p>
            <a:r>
              <a:rPr lang="de-DE" sz="3200" dirty="0">
                <a:solidFill>
                  <a:srgbClr val="7A154E"/>
                </a:solidFill>
                <a:latin typeface="Calibri"/>
                <a:ea typeface="Calibri"/>
                <a:cs typeface="Calibri"/>
              </a:rPr>
              <a:t>Arbeitsschritte der </a:t>
            </a:r>
            <a:r>
              <a:rPr lang="de-DE" sz="3200" dirty="0" smtClean="0">
                <a:solidFill>
                  <a:srgbClr val="7A154E"/>
                </a:solidFill>
                <a:latin typeface="Calibri"/>
                <a:ea typeface="Calibri"/>
                <a:cs typeface="Calibri"/>
              </a:rPr>
              <a:t>kommunalen </a:t>
            </a:r>
            <a:r>
              <a:rPr lang="de-DE" sz="3200" dirty="0" err="1" smtClean="0">
                <a:solidFill>
                  <a:srgbClr val="7A154E"/>
                </a:solidFill>
                <a:latin typeface="Calibri"/>
                <a:ea typeface="Calibri"/>
                <a:cs typeface="Calibri"/>
              </a:rPr>
              <a:t>wärmeplanung</a:t>
            </a:r>
            <a:r>
              <a:rPr lang="de-DE" sz="2800" dirty="0"/>
              <a:t/>
            </a:r>
            <a:br>
              <a:rPr lang="de-DE" sz="2800" dirty="0"/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97365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Projektplan &amp; Ausblick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Projektplan Stand März 2026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3" y="1041735"/>
            <a:ext cx="957375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1710" y="261658"/>
            <a:ext cx="9076072" cy="1077077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Bestandsanalyse</a:t>
            </a:r>
            <a:r>
              <a:rPr lang="de-DE" smtClean="0"/>
              <a:t/>
            </a:r>
            <a:br>
              <a:rPr lang="de-DE" smtClean="0"/>
            </a:br>
            <a:r>
              <a:rPr lang="de-DE" smtClean="0">
                <a:solidFill>
                  <a:srgbClr val="00546E"/>
                </a:solidFill>
              </a:rPr>
              <a:t>Sanierungsstand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111" y="1554815"/>
            <a:ext cx="5867998" cy="414959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0" y="1554815"/>
            <a:ext cx="5867999" cy="4149597"/>
          </a:xfrm>
          <a:prstGeom prst="rect">
            <a:avLst/>
          </a:prstGeom>
        </p:spPr>
      </p:pic>
      <p:sp>
        <p:nvSpPr>
          <p:cNvPr id="8" name="Abgerundetes Rechteck 7"/>
          <p:cNvSpPr/>
          <p:nvPr/>
        </p:nvSpPr>
        <p:spPr>
          <a:xfrm>
            <a:off x="243296" y="5920493"/>
            <a:ext cx="4635500" cy="45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lvl="0"/>
            <a:r>
              <a:rPr lang="de-DE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Sanierungsbedarf in ¾ des Bestands vorhanden</a:t>
            </a:r>
          </a:p>
        </p:txBody>
      </p:sp>
    </p:spTree>
    <p:extLst>
      <p:ext uri="{BB962C8B-B14F-4D97-AF65-F5344CB8AC3E}">
        <p14:creationId xmlns:p14="http://schemas.microsoft.com/office/powerpoint/2010/main" val="31072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0436" y="274597"/>
            <a:ext cx="9076072" cy="1077077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Bestandsanalyse</a:t>
            </a:r>
            <a:br>
              <a:rPr lang="de-DE" dirty="0" smtClean="0"/>
            </a:br>
            <a:r>
              <a:rPr lang="de-DE" dirty="0" smtClean="0">
                <a:solidFill>
                  <a:srgbClr val="00546E"/>
                </a:solidFill>
              </a:rPr>
              <a:t>Gebäudetypen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6" y="1580272"/>
            <a:ext cx="5868000" cy="414959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546" y="1580272"/>
            <a:ext cx="5868000" cy="4149598"/>
          </a:xfrm>
          <a:prstGeom prst="rect">
            <a:avLst/>
          </a:prstGeom>
        </p:spPr>
      </p:pic>
      <p:sp>
        <p:nvSpPr>
          <p:cNvPr id="4" name="Abgerundetes Rechteck 3"/>
          <p:cNvSpPr/>
          <p:nvPr/>
        </p:nvSpPr>
        <p:spPr>
          <a:xfrm>
            <a:off x="262421" y="5911849"/>
            <a:ext cx="4033354" cy="457200"/>
          </a:xfrm>
          <a:prstGeom prst="roundRect">
            <a:avLst/>
          </a:prstGeom>
          <a:solidFill>
            <a:srgbClr val="00546E"/>
          </a:solidFill>
        </p:spPr>
        <p:txBody>
          <a:bodyPr wrap="square" rtlCol="0" anchor="ctr" anchorCtr="0">
            <a:noAutofit/>
          </a:bodyPr>
          <a:lstStyle/>
          <a:p>
            <a:pPr lvl="0"/>
            <a:r>
              <a:rPr lang="de-DE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Vorwiegend Ein- und Zweifamilienhäuser</a:t>
            </a:r>
          </a:p>
        </p:txBody>
      </p:sp>
    </p:spTree>
    <p:extLst>
      <p:ext uri="{BB962C8B-B14F-4D97-AF65-F5344CB8AC3E}">
        <p14:creationId xmlns:p14="http://schemas.microsoft.com/office/powerpoint/2010/main" val="25741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28538" y="256569"/>
            <a:ext cx="8796429" cy="1077077"/>
          </a:xfrm>
        </p:spPr>
        <p:txBody>
          <a:bodyPr/>
          <a:lstStyle/>
          <a:p>
            <a:r>
              <a:rPr lang="de-DE" sz="3200" dirty="0" smtClean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Wärmeflächendichte</a:t>
            </a:r>
            <a:endParaRPr lang="de-DE" sz="32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3" y="1501194"/>
            <a:ext cx="5868000" cy="414959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93" y="1501194"/>
            <a:ext cx="5868000" cy="4149598"/>
          </a:xfrm>
          <a:prstGeom prst="rect">
            <a:avLst/>
          </a:prstGeom>
        </p:spPr>
      </p:pic>
      <p:sp>
        <p:nvSpPr>
          <p:cNvPr id="12" name="Abgerundetes Rechteck 11"/>
          <p:cNvSpPr/>
          <p:nvPr/>
        </p:nvSpPr>
        <p:spPr>
          <a:xfrm>
            <a:off x="237593" y="5842193"/>
            <a:ext cx="3811765" cy="45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Wirtschaftlich ab ca. 500 MWh/(ha*a)</a:t>
            </a:r>
          </a:p>
        </p:txBody>
      </p:sp>
    </p:spTree>
    <p:extLst>
      <p:ext uri="{BB962C8B-B14F-4D97-AF65-F5344CB8AC3E}">
        <p14:creationId xmlns:p14="http://schemas.microsoft.com/office/powerpoint/2010/main" val="283868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18097" y="275486"/>
            <a:ext cx="8796429" cy="1077077"/>
          </a:xfrm>
        </p:spPr>
        <p:txBody>
          <a:bodyPr/>
          <a:lstStyle/>
          <a:p>
            <a:r>
              <a:rPr lang="de-DE" sz="3200" dirty="0" err="1" smtClean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WärmeLiniendichte</a:t>
            </a:r>
            <a:endParaRPr lang="de-DE" sz="32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35" y="1452707"/>
            <a:ext cx="5868000" cy="414959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35" y="1452707"/>
            <a:ext cx="5868000" cy="4149601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>
          <a:xfrm>
            <a:off x="238635" y="5841816"/>
            <a:ext cx="3811765" cy="45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Wirtschaftlich ab ca. 1.500 kWh/(m*a)</a:t>
            </a:r>
          </a:p>
        </p:txBody>
      </p:sp>
    </p:spTree>
    <p:extLst>
      <p:ext uri="{BB962C8B-B14F-4D97-AF65-F5344CB8AC3E}">
        <p14:creationId xmlns:p14="http://schemas.microsoft.com/office/powerpoint/2010/main" val="31632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tertitel 1"/>
          <p:cNvSpPr txBox="1">
            <a:spLocks/>
          </p:cNvSpPr>
          <p:nvPr/>
        </p:nvSpPr>
        <p:spPr>
          <a:xfrm>
            <a:off x="469543" y="1263036"/>
            <a:ext cx="4319887" cy="5366364"/>
          </a:xfrm>
          <a:prstGeom prst="rect">
            <a:avLst/>
          </a:prstGeom>
          <a:noFill/>
        </p:spPr>
        <p:txBody>
          <a:bodyPr/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dirty="0" smtClean="0">
              <a:latin typeface="+mj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Vorstellung / Einführung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Kommunale Wärmeplanung</a:t>
            </a:r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Gegebenheiten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Vorgehensweise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Erste Ergebnisse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Projektplan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ächste Schritte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Diskussion</a:t>
            </a:r>
          </a:p>
        </p:txBody>
      </p:sp>
      <p:graphicFrame>
        <p:nvGraphicFramePr>
          <p:cNvPr id="11" name="Diagramm 10"/>
          <p:cNvGraphicFramePr/>
          <p:nvPr>
            <p:extLst>
              <p:ext uri="{D42A27DB-BD31-4B8C-83A1-F6EECF244321}">
                <p14:modId xmlns:p14="http://schemas.microsoft.com/office/powerpoint/2010/main" val="1079476519"/>
              </p:ext>
            </p:extLst>
          </p:nvPr>
        </p:nvGraphicFramePr>
        <p:xfrm>
          <a:off x="3259159" y="1263036"/>
          <a:ext cx="8650396" cy="4739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546E"/>
                </a:solidFill>
              </a:rPr>
              <a:t>Agenda</a:t>
            </a:r>
            <a:r>
              <a:rPr lang="de-DE" dirty="0" smtClean="0"/>
              <a:t> </a:t>
            </a:r>
            <a:endParaRPr lang="de-DE" sz="32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8606" y="251250"/>
            <a:ext cx="8796429" cy="1077077"/>
          </a:xfrm>
        </p:spPr>
        <p:txBody>
          <a:bodyPr/>
          <a:lstStyle/>
          <a:p>
            <a:r>
              <a:rPr lang="de-DE" dirty="0" smtClean="0">
                <a:solidFill>
                  <a:schemeClr val="accent5"/>
                </a:solidFill>
              </a:rPr>
              <a:t>Potenzialanalyse</a:t>
            </a:r>
            <a:r>
              <a:rPr lang="de-DE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3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200" dirty="0" err="1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photovoltaik</a:t>
            </a:r>
            <a:r>
              <a:rPr lang="de-DE" sz="320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dirty="0" err="1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freiflächen</a:t>
            </a:r>
            <a:endParaRPr lang="de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2" y="1679308"/>
            <a:ext cx="5867999" cy="4149598"/>
          </a:xfrm>
          <a:prstGeom prst="rect">
            <a:avLst/>
          </a:prstGeom>
        </p:spPr>
      </p:pic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759861"/>
              </p:ext>
            </p:extLst>
          </p:nvPr>
        </p:nvGraphicFramePr>
        <p:xfrm>
          <a:off x="6166882" y="1696071"/>
          <a:ext cx="5754370" cy="2032000"/>
        </p:xfrm>
        <a:graphic>
          <a:graphicData uri="http://schemas.openxmlformats.org/drawingml/2006/table">
            <a:tbl>
              <a:tblPr firstRow="1" firstCol="1" bandRow="1"/>
              <a:tblGrid>
                <a:gridCol w="1150620">
                  <a:extLst>
                    <a:ext uri="{9D8B030D-6E8A-4147-A177-3AD203B41FA5}">
                      <a16:colId xmlns:a16="http://schemas.microsoft.com/office/drawing/2014/main" val="933298415"/>
                    </a:ext>
                  </a:extLst>
                </a:gridCol>
                <a:gridCol w="1150620">
                  <a:extLst>
                    <a:ext uri="{9D8B030D-6E8A-4147-A177-3AD203B41FA5}">
                      <a16:colId xmlns:a16="http://schemas.microsoft.com/office/drawing/2014/main" val="3113341570"/>
                    </a:ext>
                  </a:extLst>
                </a:gridCol>
                <a:gridCol w="1150620">
                  <a:extLst>
                    <a:ext uri="{9D8B030D-6E8A-4147-A177-3AD203B41FA5}">
                      <a16:colId xmlns:a16="http://schemas.microsoft.com/office/drawing/2014/main" val="4279589049"/>
                    </a:ext>
                  </a:extLst>
                </a:gridCol>
                <a:gridCol w="1151255">
                  <a:extLst>
                    <a:ext uri="{9D8B030D-6E8A-4147-A177-3AD203B41FA5}">
                      <a16:colId xmlns:a16="http://schemas.microsoft.com/office/drawing/2014/main" val="3009502100"/>
                    </a:ext>
                  </a:extLst>
                </a:gridCol>
                <a:gridCol w="1151255">
                  <a:extLst>
                    <a:ext uri="{9D8B030D-6E8A-4147-A177-3AD203B41FA5}">
                      <a16:colId xmlns:a16="http://schemas.microsoft.com/office/drawing/2014/main" val="19076061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Ausbau</a:t>
                      </a:r>
                      <a:endParaRPr lang="de-DE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Jahresertrag [</a:t>
                      </a:r>
                      <a:r>
                        <a:rPr lang="de-DE" sz="10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GWh</a:t>
                      </a:r>
                      <a:r>
                        <a:rPr lang="de-DE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/a]</a:t>
                      </a:r>
                      <a:endParaRPr lang="de-DE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Ausgehend von Jahresmedian</a:t>
                      </a:r>
                      <a:endParaRPr lang="de-DE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Jahresertrag [</a:t>
                      </a:r>
                      <a:r>
                        <a:rPr lang="de-DE" sz="10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GWh</a:t>
                      </a:r>
                      <a:r>
                        <a:rPr lang="de-DE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/a]</a:t>
                      </a:r>
                      <a:endParaRPr lang="de-DE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Ausgehend von Wintermedian</a:t>
                      </a:r>
                      <a:endParaRPr lang="de-DE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Install</a:t>
                      </a:r>
                      <a:r>
                        <a:rPr lang="de-DE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Leistung [kW]</a:t>
                      </a:r>
                      <a:endParaRPr lang="de-DE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Fläche [m</a:t>
                      </a:r>
                      <a:r>
                        <a:rPr lang="de-DE" sz="1000" b="1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DE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]</a:t>
                      </a:r>
                      <a:endParaRPr lang="de-DE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7239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112,7498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36,4289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35.783,70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471.616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747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563,749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182,1445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178.918,50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2.359.580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07185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1.127,498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364,289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357.837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4.719.160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9403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2.818,745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910,7225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894.592,50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11.797.900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719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5.637,49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1.821,445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1.789.185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23.595.800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616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11.274,98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3.642,89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3.578.370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47.191.600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792477"/>
                  </a:ext>
                </a:extLst>
              </a:tr>
            </a:tbl>
          </a:graphicData>
        </a:graphic>
      </p:graphicFrame>
      <p:sp>
        <p:nvSpPr>
          <p:cNvPr id="7" name="Abgerundetes Rechteck 6"/>
          <p:cNvSpPr/>
          <p:nvPr/>
        </p:nvSpPr>
        <p:spPr>
          <a:xfrm>
            <a:off x="243067" y="5948112"/>
            <a:ext cx="2150654" cy="45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lvl="0"/>
            <a:r>
              <a:rPr lang="de-DE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Potenzial vorhanden</a:t>
            </a:r>
            <a:endParaRPr lang="de-DE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6166882" y="3979333"/>
            <a:ext cx="3377874" cy="18495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de-DE" u="sng" dirty="0">
                <a:latin typeface="Calibri" panose="020F0502020204030204" pitchFamily="34" charset="0"/>
                <a:cs typeface="Calibri" panose="020F0502020204030204" pitchFamily="34" charset="0"/>
              </a:rPr>
              <a:t>Weitere untersuchte Potenziale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Geothermie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Biomasse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Abwärme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Windkraft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Wasser</a:t>
            </a:r>
          </a:p>
        </p:txBody>
      </p:sp>
    </p:spTree>
    <p:extLst>
      <p:ext uri="{BB962C8B-B14F-4D97-AF65-F5344CB8AC3E}">
        <p14:creationId xmlns:p14="http://schemas.microsoft.com/office/powerpoint/2010/main" val="242010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17454" y="239428"/>
            <a:ext cx="8796429" cy="1077077"/>
          </a:xfrm>
        </p:spPr>
        <p:txBody>
          <a:bodyPr/>
          <a:lstStyle/>
          <a:p>
            <a:r>
              <a:rPr lang="de-DE" sz="3200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Einteilung </a:t>
            </a:r>
            <a:r>
              <a:rPr lang="de-DE" sz="3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de-DE" sz="3200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Versorgungsgebiete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71" y="822416"/>
            <a:ext cx="7478037" cy="5288148"/>
          </a:xfrm>
          <a:prstGeom prst="rect">
            <a:avLst/>
          </a:prstGeom>
        </p:spPr>
      </p:pic>
      <p:sp>
        <p:nvSpPr>
          <p:cNvPr id="5" name="Abgerundetes Rechteck 4"/>
          <p:cNvSpPr/>
          <p:nvPr/>
        </p:nvSpPr>
        <p:spPr>
          <a:xfrm>
            <a:off x="284646" y="6118715"/>
            <a:ext cx="6862279" cy="45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Gebiete außerhalb des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Ortskerns und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Eggerode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als Dezentral eingestuft</a:t>
            </a:r>
          </a:p>
        </p:txBody>
      </p:sp>
    </p:spTree>
    <p:extLst>
      <p:ext uri="{BB962C8B-B14F-4D97-AF65-F5344CB8AC3E}">
        <p14:creationId xmlns:p14="http://schemas.microsoft.com/office/powerpoint/2010/main" val="20658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45163" y="239428"/>
            <a:ext cx="8796429" cy="1077077"/>
          </a:xfrm>
        </p:spPr>
        <p:txBody>
          <a:bodyPr/>
          <a:lstStyle/>
          <a:p>
            <a:r>
              <a:rPr lang="de-DE" sz="3200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Einteilung </a:t>
            </a:r>
            <a:r>
              <a:rPr lang="de-DE" sz="3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de-DE" sz="3200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Versorgungsgebiete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6" y="1316505"/>
            <a:ext cx="5868000" cy="414959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01" y="1316505"/>
            <a:ext cx="5868000" cy="4149598"/>
          </a:xfrm>
          <a:prstGeom prst="rect">
            <a:avLst/>
          </a:prstGeom>
        </p:spPr>
      </p:pic>
      <p:sp>
        <p:nvSpPr>
          <p:cNvPr id="8" name="Abgerundetes Rechteck 7"/>
          <p:cNvSpPr/>
          <p:nvPr/>
        </p:nvSpPr>
        <p:spPr>
          <a:xfrm>
            <a:off x="246546" y="5717680"/>
            <a:ext cx="7814207" cy="45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Faktoren: Wärmebedarf, Potenziale, Sanierungsstand, Ankerkunden, Wärmenetze</a:t>
            </a:r>
          </a:p>
        </p:txBody>
      </p:sp>
    </p:spTree>
    <p:extLst>
      <p:ext uri="{BB962C8B-B14F-4D97-AF65-F5344CB8AC3E}">
        <p14:creationId xmlns:p14="http://schemas.microsoft.com/office/powerpoint/2010/main" val="373265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364" y="272288"/>
            <a:ext cx="8796429" cy="1077077"/>
          </a:xfrm>
        </p:spPr>
        <p:txBody>
          <a:bodyPr/>
          <a:lstStyle/>
          <a:p>
            <a:r>
              <a:rPr lang="de-DE" sz="3200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Endenergiebedarfsentwicklung</a:t>
            </a:r>
            <a:endParaRPr lang="de-DE" sz="3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64" y="1102658"/>
            <a:ext cx="10800000" cy="5005317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>
          <a:xfrm>
            <a:off x="304364" y="6118838"/>
            <a:ext cx="2102954" cy="45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Fossil </a:t>
            </a:r>
            <a:r>
              <a:rPr lang="de-DE" spc="-1" dirty="0">
                <a:latin typeface="Calibri" panose="020F0502020204030204" pitchFamily="34" charset="0"/>
                <a:cs typeface="Calibri" panose="020F0502020204030204" pitchFamily="34" charset="0"/>
              </a:rPr>
              <a:t>→ Erneuerbar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69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8605" y="269458"/>
            <a:ext cx="8796429" cy="1077077"/>
          </a:xfrm>
        </p:spPr>
        <p:txBody>
          <a:bodyPr/>
          <a:lstStyle/>
          <a:p>
            <a:r>
              <a:rPr lang="de-DE" sz="3200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Treibhausgasemissionen</a:t>
            </a:r>
            <a:endParaRPr lang="de-DE" sz="3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05" y="1370388"/>
            <a:ext cx="10800000" cy="4575118"/>
          </a:xfrm>
          <a:prstGeom prst="rect">
            <a:avLst/>
          </a:prstGeom>
        </p:spPr>
      </p:pic>
      <p:sp>
        <p:nvSpPr>
          <p:cNvPr id="5" name="Abgerundetes Rechteck 4"/>
          <p:cNvSpPr/>
          <p:nvPr/>
        </p:nvSpPr>
        <p:spPr>
          <a:xfrm>
            <a:off x="338605" y="6044312"/>
            <a:ext cx="4731186" cy="45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27000 Tonnen pro Jahr  </a:t>
            </a:r>
            <a:r>
              <a:rPr lang="de-DE" spc="-1" dirty="0">
                <a:latin typeface="Calibri" panose="020F0502020204030204" pitchFamily="34" charset="0"/>
                <a:cs typeface="Calibri" panose="020F0502020204030204" pitchFamily="34" charset="0"/>
              </a:rPr>
              <a:t>→ 1000 Tonnen pro Jahr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08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350545" y="257840"/>
            <a:ext cx="8796429" cy="1077077"/>
          </a:xfrm>
        </p:spPr>
        <p:txBody>
          <a:bodyPr wrap="square">
            <a:spAutoFit/>
          </a:bodyPr>
          <a:lstStyle/>
          <a:p>
            <a:r>
              <a:rPr lang="de-DE" sz="3200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Bestandsanalyse</a:t>
            </a:r>
            <a:r>
              <a:rPr lang="de-DE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3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20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Vorhandenes Wärmenetz</a:t>
            </a:r>
            <a:endParaRPr lang="de-DE" sz="3200" i="1" dirty="0">
              <a:solidFill>
                <a:srgbClr val="0054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tertitel 1"/>
          <p:cNvSpPr txBox="1">
            <a:spLocks/>
          </p:cNvSpPr>
          <p:nvPr/>
        </p:nvSpPr>
        <p:spPr>
          <a:xfrm>
            <a:off x="225728" y="1089560"/>
            <a:ext cx="11137038" cy="5145438"/>
          </a:xfrm>
          <a:prstGeom prst="rect">
            <a:avLst/>
          </a:prstGeom>
        </p:spPr>
        <p:txBody>
          <a:bodyPr lIns="360000" tIns="0" rIns="360000" bIns="360000" anchor="ctr"/>
          <a:lstStyle>
            <a:lvl1pPr marL="268288" indent="-268288" algn="l" defTabSz="914400" rtl="0" eaLnBrk="1" latinLnBrk="0" hangingPunct="1">
              <a:lnSpc>
                <a:spcPts val="2200"/>
              </a:lnSpc>
              <a:spcBef>
                <a:spcPts val="1000"/>
              </a:spcBef>
              <a:buClr>
                <a:srgbClr val="00546E"/>
              </a:buClr>
              <a:buFont typeface="+mj-lt"/>
              <a:buAutoNum type="arabicPeriod"/>
              <a:defRPr sz="18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600" dirty="0" smtClean="0">
              <a:solidFill>
                <a:srgbClr val="00546E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0" name="TextShape 1"/>
          <p:cNvSpPr txBox="1"/>
          <p:nvPr/>
        </p:nvSpPr>
        <p:spPr>
          <a:xfrm>
            <a:off x="686880" y="1822747"/>
            <a:ext cx="10461411" cy="4506748"/>
          </a:xfrm>
          <a:prstGeom prst="rect">
            <a:avLst/>
          </a:prstGeom>
          <a:noFill/>
          <a:ln>
            <a:noFill/>
          </a:ln>
        </p:spPr>
        <p:txBody>
          <a:bodyPr lIns="360000" tIns="360000" rIns="360000" bIns="360000"/>
          <a:lstStyle/>
          <a:p>
            <a:pPr marL="457560" lvl="1">
              <a:lnSpc>
                <a:spcPct val="90000"/>
              </a:lnSpc>
              <a:spcBef>
                <a:spcPts val="1001"/>
              </a:spcBef>
              <a:buClr>
                <a:srgbClr val="617E86"/>
              </a:buClr>
            </a:pPr>
            <a:endParaRPr lang="de-DE" spc="-1" dirty="0" smtClean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8" y="1468661"/>
            <a:ext cx="6903970" cy="4882191"/>
          </a:xfrm>
          <a:prstGeom prst="rect">
            <a:avLst/>
          </a:prstGeom>
        </p:spPr>
      </p:pic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38027"/>
              </p:ext>
            </p:extLst>
          </p:nvPr>
        </p:nvGraphicFramePr>
        <p:xfrm>
          <a:off x="7355351" y="1513772"/>
          <a:ext cx="4580658" cy="2726317"/>
        </p:xfrm>
        <a:graphic>
          <a:graphicData uri="http://schemas.openxmlformats.org/drawingml/2006/table">
            <a:tbl>
              <a:tblPr firstRow="1" firstCol="1" bandRow="1"/>
              <a:tblGrid>
                <a:gridCol w="2290329">
                  <a:extLst>
                    <a:ext uri="{9D8B030D-6E8A-4147-A177-3AD203B41FA5}">
                      <a16:colId xmlns:a16="http://schemas.microsoft.com/office/drawing/2014/main" val="2400032922"/>
                    </a:ext>
                  </a:extLst>
                </a:gridCol>
                <a:gridCol w="2290329">
                  <a:extLst>
                    <a:ext uri="{9D8B030D-6E8A-4147-A177-3AD203B41FA5}">
                      <a16:colId xmlns:a16="http://schemas.microsoft.com/office/drawing/2014/main" val="1020176163"/>
                    </a:ext>
                  </a:extLst>
                </a:gridCol>
              </a:tblGrid>
              <a:tr h="19257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Lage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Feuerstiege 8, 48624 Schöppingen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5739488"/>
                  </a:ext>
                </a:extLst>
              </a:tr>
              <a:tr h="19646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Art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Wasser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241311"/>
                  </a:ext>
                </a:extLst>
              </a:tr>
              <a:tr h="287917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Jahr der Inbetriebnahme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08.2018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668095"/>
                  </a:ext>
                </a:extLst>
              </a:tr>
              <a:tr h="785857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Gesamte Wärmenachfrage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15.12.2021 - 15.12.2022: 766,10 MWh/a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15.12.2022 - 15.12.2023: 670,80 MWh/a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15.12.2023 - 15.12.2024: 634,40 MWh/a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Ø 690,43 MWh/a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5933050"/>
                  </a:ext>
                </a:extLst>
              </a:tr>
              <a:tr h="19646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Gesamte Anschlussleistung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495 kW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224934"/>
                  </a:ext>
                </a:extLst>
              </a:tr>
              <a:tr h="19646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Auslastung bei Spitzenlast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0251078"/>
                  </a:ext>
                </a:extLst>
              </a:tr>
              <a:tr h="19646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Vor- und Rücklauftemperaturen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85/55 °C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0329355"/>
                  </a:ext>
                </a:extLst>
              </a:tr>
              <a:tr h="19646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Gesamte Trassenlänge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0,377 km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833722"/>
                  </a:ext>
                </a:extLst>
              </a:tr>
              <a:tr h="19646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Gesamtanzahl der Anschlüsse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904728"/>
                  </a:ext>
                </a:extLst>
              </a:tr>
              <a:tr h="19646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Höhe der Wärmeverluste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Ca. 13 kW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472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119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337474" y="275730"/>
            <a:ext cx="8796429" cy="1077077"/>
          </a:xfrm>
        </p:spPr>
        <p:txBody>
          <a:bodyPr wrap="square">
            <a:spAutoFit/>
          </a:bodyPr>
          <a:lstStyle/>
          <a:p>
            <a:r>
              <a:rPr lang="de-DE" sz="3200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Bestandsanalyse</a:t>
            </a:r>
            <a:r>
              <a:rPr lang="de-DE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3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20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POT. Erweiterung des Wärmenetzes</a:t>
            </a:r>
            <a:endParaRPr lang="de-DE" sz="3200" i="1" dirty="0">
              <a:solidFill>
                <a:srgbClr val="0054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tertitel 1"/>
          <p:cNvSpPr txBox="1">
            <a:spLocks/>
          </p:cNvSpPr>
          <p:nvPr/>
        </p:nvSpPr>
        <p:spPr>
          <a:xfrm>
            <a:off x="225728" y="1089560"/>
            <a:ext cx="11137038" cy="5145438"/>
          </a:xfrm>
          <a:prstGeom prst="rect">
            <a:avLst/>
          </a:prstGeom>
        </p:spPr>
        <p:txBody>
          <a:bodyPr lIns="360000" tIns="0" rIns="360000" bIns="360000" anchor="ctr"/>
          <a:lstStyle>
            <a:lvl1pPr marL="268288" indent="-268288" algn="l" defTabSz="914400" rtl="0" eaLnBrk="1" latinLnBrk="0" hangingPunct="1">
              <a:lnSpc>
                <a:spcPts val="2200"/>
              </a:lnSpc>
              <a:spcBef>
                <a:spcPts val="1000"/>
              </a:spcBef>
              <a:buClr>
                <a:srgbClr val="00546E"/>
              </a:buClr>
              <a:buFont typeface="+mj-lt"/>
              <a:buAutoNum type="arabicPeriod"/>
              <a:defRPr sz="18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600" dirty="0" smtClean="0">
              <a:solidFill>
                <a:srgbClr val="00546E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8" y="1509293"/>
            <a:ext cx="6804000" cy="4811496"/>
          </a:xfrm>
          <a:prstGeom prst="rect">
            <a:avLst/>
          </a:prstGeom>
        </p:spPr>
      </p:pic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125115"/>
              </p:ext>
            </p:extLst>
          </p:nvPr>
        </p:nvGraphicFramePr>
        <p:xfrm>
          <a:off x="7276380" y="1550079"/>
          <a:ext cx="4580658" cy="2727997"/>
        </p:xfrm>
        <a:graphic>
          <a:graphicData uri="http://schemas.openxmlformats.org/drawingml/2006/table">
            <a:tbl>
              <a:tblPr firstRow="1" firstCol="1" bandRow="1"/>
              <a:tblGrid>
                <a:gridCol w="2290329">
                  <a:extLst>
                    <a:ext uri="{9D8B030D-6E8A-4147-A177-3AD203B41FA5}">
                      <a16:colId xmlns:a16="http://schemas.microsoft.com/office/drawing/2014/main" val="2400032922"/>
                    </a:ext>
                  </a:extLst>
                </a:gridCol>
                <a:gridCol w="2290329">
                  <a:extLst>
                    <a:ext uri="{9D8B030D-6E8A-4147-A177-3AD203B41FA5}">
                      <a16:colId xmlns:a16="http://schemas.microsoft.com/office/drawing/2014/main" val="1020176163"/>
                    </a:ext>
                  </a:extLst>
                </a:gridCol>
              </a:tblGrid>
              <a:tr h="202967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Lage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Feuerstiege 8, 48624 Schöppingen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5739488"/>
                  </a:ext>
                </a:extLst>
              </a:tr>
              <a:tr h="202967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Art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Wasser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241311"/>
                  </a:ext>
                </a:extLst>
              </a:tr>
              <a:tr h="289597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Jahr der Inbetriebnahme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08.2018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668095"/>
                  </a:ext>
                </a:extLst>
              </a:tr>
              <a:tr h="81186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Gesamte Wärmenachfrage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15.12.2021 - 15.12.2022: 766,10 MWh/a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15.12.2022 - 15.12.2023: 670,80 MWh/a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15.12.2023 - 15.12.2024: 634,40 MWh/a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Ø 690,43 MWh/a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5933050"/>
                  </a:ext>
                </a:extLst>
              </a:tr>
              <a:tr h="202967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Gesamte Anschlussleistung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495 kW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224934"/>
                  </a:ext>
                </a:extLst>
              </a:tr>
              <a:tr h="202967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Auslastung bei Spitzenlast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0251078"/>
                  </a:ext>
                </a:extLst>
              </a:tr>
              <a:tr h="202967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Vor- und Rücklauftemperaturen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85/55 °C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0329355"/>
                  </a:ext>
                </a:extLst>
              </a:tr>
              <a:tr h="202967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Gesamte Trassenlänge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0,377 km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833722"/>
                  </a:ext>
                </a:extLst>
              </a:tr>
              <a:tr h="202967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Gesamtanzahl der Anschlüsse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904728"/>
                  </a:ext>
                </a:extLst>
              </a:tr>
              <a:tr h="202967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Höhe der Wärmeverluste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Ca. 13 kW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472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72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2073" y="253815"/>
            <a:ext cx="8796429" cy="1077077"/>
          </a:xfrm>
        </p:spPr>
        <p:txBody>
          <a:bodyPr/>
          <a:lstStyle/>
          <a:p>
            <a:r>
              <a:rPr lang="de-DE" sz="3200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Bestandsanalyse</a:t>
            </a:r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20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Vorhandenes Wärmenetz</a:t>
            </a:r>
            <a:endParaRPr lang="de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4" y="1519889"/>
            <a:ext cx="6804000" cy="4811497"/>
          </a:xfrm>
          <a:prstGeom prst="rect">
            <a:avLst/>
          </a:prstGeom>
        </p:spPr>
      </p:pic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327647"/>
              </p:ext>
            </p:extLst>
          </p:nvPr>
        </p:nvGraphicFramePr>
        <p:xfrm>
          <a:off x="7223932" y="1548453"/>
          <a:ext cx="4525200" cy="3032764"/>
        </p:xfrm>
        <a:graphic>
          <a:graphicData uri="http://schemas.openxmlformats.org/drawingml/2006/table">
            <a:tbl>
              <a:tblPr firstRow="1" firstCol="1" bandRow="1"/>
              <a:tblGrid>
                <a:gridCol w="2063887">
                  <a:extLst>
                    <a:ext uri="{9D8B030D-6E8A-4147-A177-3AD203B41FA5}">
                      <a16:colId xmlns:a16="http://schemas.microsoft.com/office/drawing/2014/main" val="85958420"/>
                    </a:ext>
                  </a:extLst>
                </a:gridCol>
                <a:gridCol w="2461313">
                  <a:extLst>
                    <a:ext uri="{9D8B030D-6E8A-4147-A177-3AD203B41FA5}">
                      <a16:colId xmlns:a16="http://schemas.microsoft.com/office/drawing/2014/main" val="442192868"/>
                    </a:ext>
                  </a:extLst>
                </a:gridCol>
              </a:tblGrid>
              <a:tr h="40259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Lage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Haverbeck 30 - Münsterstraße 59,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48624 Schöppingen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786467"/>
                  </a:ext>
                </a:extLst>
              </a:tr>
              <a:tr h="201296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Art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Wasser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7149008"/>
                  </a:ext>
                </a:extLst>
              </a:tr>
              <a:tr h="201296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Jahr der Inbetriebnahme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2012 - 2014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54923"/>
                  </a:ext>
                </a:extLst>
              </a:tr>
              <a:tr h="40259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Gesamte Wärmenachfrage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2.500 MWh/a - 3.000 MWh/a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4370019"/>
                  </a:ext>
                </a:extLst>
              </a:tr>
              <a:tr h="40259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Gesamte Anschlussleistung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766159"/>
                  </a:ext>
                </a:extLst>
              </a:tr>
              <a:tr h="201296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Auslastung bei Spitzenlast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795158"/>
                  </a:ext>
                </a:extLst>
              </a:tr>
              <a:tr h="40259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Vor- und Rücklauftemperaturen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80/60 °C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930723"/>
                  </a:ext>
                </a:extLst>
              </a:tr>
              <a:tr h="201296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Gesamte Trassenlänge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2,5 km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042932"/>
                  </a:ext>
                </a:extLst>
              </a:tr>
              <a:tr h="40259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Gesamtanzahl der Anschlüsse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751541"/>
                  </a:ext>
                </a:extLst>
              </a:tr>
              <a:tr h="201296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Höhe der Wärmeverluste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15 %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8844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15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255" y="263052"/>
            <a:ext cx="8796429" cy="1077077"/>
          </a:xfrm>
        </p:spPr>
        <p:txBody>
          <a:bodyPr/>
          <a:lstStyle/>
          <a:p>
            <a:r>
              <a:rPr lang="de-DE" sz="3200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Bestandsanalyse</a:t>
            </a:r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200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Pot. Erweiterung des Wärmenetzes</a:t>
            </a:r>
            <a:endParaRPr lang="de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2" y="1561802"/>
            <a:ext cx="6804000" cy="4811498"/>
          </a:xfrm>
          <a:prstGeom prst="rect">
            <a:avLst/>
          </a:prstGeom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455308"/>
              </p:ext>
            </p:extLst>
          </p:nvPr>
        </p:nvGraphicFramePr>
        <p:xfrm>
          <a:off x="7224485" y="1580274"/>
          <a:ext cx="4524169" cy="3031197"/>
        </p:xfrm>
        <a:graphic>
          <a:graphicData uri="http://schemas.openxmlformats.org/drawingml/2006/table">
            <a:tbl>
              <a:tblPr firstRow="1" firstCol="1" bandRow="1"/>
              <a:tblGrid>
                <a:gridCol w="2063417">
                  <a:extLst>
                    <a:ext uri="{9D8B030D-6E8A-4147-A177-3AD203B41FA5}">
                      <a16:colId xmlns:a16="http://schemas.microsoft.com/office/drawing/2014/main" val="85958420"/>
                    </a:ext>
                  </a:extLst>
                </a:gridCol>
                <a:gridCol w="2460752">
                  <a:extLst>
                    <a:ext uri="{9D8B030D-6E8A-4147-A177-3AD203B41FA5}">
                      <a16:colId xmlns:a16="http://schemas.microsoft.com/office/drawing/2014/main" val="442192868"/>
                    </a:ext>
                  </a:extLst>
                </a:gridCol>
              </a:tblGrid>
              <a:tr h="414897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Lage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Haverbeck</a:t>
                      </a: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30 - Münsterstraße 59, 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48624 </a:t>
                      </a:r>
                      <a:r>
                        <a:rPr lang="de-DE" sz="1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Schöppingen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786467"/>
                  </a:ext>
                </a:extLst>
              </a:tr>
              <a:tr h="20744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Art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Wasser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7149008"/>
                  </a:ext>
                </a:extLst>
              </a:tr>
              <a:tr h="20744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Jahr der Inbetriebnahme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2012 - 2014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54923"/>
                  </a:ext>
                </a:extLst>
              </a:tr>
              <a:tr h="39476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Gesamte Wärmenachfrage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2.500 MWh/a - 3.000 MWh/a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4370019"/>
                  </a:ext>
                </a:extLst>
              </a:tr>
              <a:tr h="39476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Gesamte Anschlussleistung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766159"/>
                  </a:ext>
                </a:extLst>
              </a:tr>
              <a:tr h="20744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Auslastung bei Spitzenlast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795158"/>
                  </a:ext>
                </a:extLst>
              </a:tr>
              <a:tr h="39476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Vor- und Rücklauftemperaturen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80/60 °C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930723"/>
                  </a:ext>
                </a:extLst>
              </a:tr>
              <a:tr h="20744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Gesamte Trassenlänge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2,5 km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042932"/>
                  </a:ext>
                </a:extLst>
              </a:tr>
              <a:tr h="39476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Gesamtanzahl der Anschlüsse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751541"/>
                  </a:ext>
                </a:extLst>
              </a:tr>
              <a:tr h="20744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Höhe der Wärmeverluste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15 %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8844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527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7491" y="253816"/>
            <a:ext cx="8796429" cy="1077077"/>
          </a:xfrm>
        </p:spPr>
        <p:txBody>
          <a:bodyPr/>
          <a:lstStyle/>
          <a:p>
            <a:r>
              <a:rPr lang="de-DE" sz="3200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Potenzialanalyse</a:t>
            </a:r>
            <a:br>
              <a:rPr lang="de-DE" sz="3200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smtClean="0">
                <a:solidFill>
                  <a:srgbClr val="00546E"/>
                </a:solidFill>
              </a:rPr>
              <a:t>Biomasse</a:t>
            </a:r>
            <a:endParaRPr lang="de-DE" sz="3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0" y="1414021"/>
            <a:ext cx="6803999" cy="4811497"/>
          </a:xfrm>
          <a:prstGeom prst="rect">
            <a:avLst/>
          </a:prstGeom>
        </p:spPr>
      </p:pic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02975"/>
              </p:ext>
            </p:extLst>
          </p:nvPr>
        </p:nvGraphicFramePr>
        <p:xfrm>
          <a:off x="7121237" y="1438809"/>
          <a:ext cx="4747490" cy="1146348"/>
        </p:xfrm>
        <a:graphic>
          <a:graphicData uri="http://schemas.openxmlformats.org/drawingml/2006/table">
            <a:tbl>
              <a:tblPr firstRow="1" firstCol="1" bandRow="1"/>
              <a:tblGrid>
                <a:gridCol w="822036">
                  <a:extLst>
                    <a:ext uri="{9D8B030D-6E8A-4147-A177-3AD203B41FA5}">
                      <a16:colId xmlns:a16="http://schemas.microsoft.com/office/drawing/2014/main" val="1983346890"/>
                    </a:ext>
                  </a:extLst>
                </a:gridCol>
                <a:gridCol w="982921">
                  <a:extLst>
                    <a:ext uri="{9D8B030D-6E8A-4147-A177-3AD203B41FA5}">
                      <a16:colId xmlns:a16="http://schemas.microsoft.com/office/drawing/2014/main" val="1618941586"/>
                    </a:ext>
                  </a:extLst>
                </a:gridCol>
                <a:gridCol w="1035519">
                  <a:extLst>
                    <a:ext uri="{9D8B030D-6E8A-4147-A177-3AD203B41FA5}">
                      <a16:colId xmlns:a16="http://schemas.microsoft.com/office/drawing/2014/main" val="2684515691"/>
                    </a:ext>
                  </a:extLst>
                </a:gridCol>
                <a:gridCol w="1083460">
                  <a:extLst>
                    <a:ext uri="{9D8B030D-6E8A-4147-A177-3AD203B41FA5}">
                      <a16:colId xmlns:a16="http://schemas.microsoft.com/office/drawing/2014/main" val="1071593573"/>
                    </a:ext>
                  </a:extLst>
                </a:gridCol>
                <a:gridCol w="823554">
                  <a:extLst>
                    <a:ext uri="{9D8B030D-6E8A-4147-A177-3AD203B41FA5}">
                      <a16:colId xmlns:a16="http://schemas.microsoft.com/office/drawing/2014/main" val="389466198"/>
                    </a:ext>
                  </a:extLst>
                </a:gridCol>
              </a:tblGrid>
              <a:tr h="458539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Kreis/ Gemeinde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Forstwirtschaft [GWh/a]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Landwirtschaft [</a:t>
                      </a:r>
                      <a:r>
                        <a:rPr lang="de-DE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GWh</a:t>
                      </a:r>
                      <a:r>
                        <a:rPr lang="de-DE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/a]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Abfallwirtschaft [</a:t>
                      </a:r>
                      <a:r>
                        <a:rPr lang="de-DE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GWh</a:t>
                      </a:r>
                      <a:r>
                        <a:rPr lang="de-DE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/a]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Gesamt </a:t>
                      </a:r>
                      <a:endParaRPr lang="de-DE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de-DE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GWh</a:t>
                      </a:r>
                      <a:r>
                        <a:rPr lang="de-DE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/a]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618374"/>
                  </a:ext>
                </a:extLst>
              </a:tr>
              <a:tr h="229270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Borken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44,56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940,53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140,45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1125,54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7958927"/>
                  </a:ext>
                </a:extLst>
              </a:tr>
              <a:tr h="458539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Schöppingen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2,16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45,55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6,80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54,50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239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52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7F569-DE2D-4B4D-4485-AD557A0B3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DC87FC5-88BD-B277-B2B4-1AF017A11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cap="none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Zur Unterstützung bei der „Jahrhundertaufgabe </a:t>
            </a:r>
            <a:br>
              <a:rPr lang="de-DE" sz="3200" cap="none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200" cap="none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Wärmewende“ wurde die </a:t>
            </a:r>
            <a:r>
              <a:rPr lang="de-DE" sz="3200" b="1" cap="none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wärmelokal GmbH </a:t>
            </a:r>
            <a:r>
              <a:rPr lang="de-DE" sz="3200" cap="none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gegründet</a:t>
            </a:r>
            <a:endParaRPr lang="de-DE" sz="32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14BFC14-70EF-5FF1-51F8-78F5365ABB7D}"/>
              </a:ext>
            </a:extLst>
          </p:cNvPr>
          <p:cNvGrpSpPr/>
          <p:nvPr/>
        </p:nvGrpSpPr>
        <p:grpSpPr>
          <a:xfrm>
            <a:off x="2802532" y="2030779"/>
            <a:ext cx="6730361" cy="4306893"/>
            <a:chOff x="1470648" y="1996985"/>
            <a:chExt cx="5234936" cy="343101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E2E6DFB3-9B20-2F28-9177-8D56DA59C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1659" y="2826164"/>
              <a:ext cx="864096" cy="847153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E36BE51-6CB3-69DC-7C51-8A31E224C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black">
            <a:xfrm>
              <a:off x="4352853" y="3122470"/>
              <a:ext cx="1511983" cy="272543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1352286-0C47-631D-0BDC-A65BFDA6EB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043"/>
            <a:stretch/>
          </p:blipFill>
          <p:spPr bwMode="auto">
            <a:xfrm>
              <a:off x="2040252" y="2959823"/>
              <a:ext cx="911125" cy="571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5BED45B-CF81-95CF-48D8-B830BB394B0D}"/>
                </a:ext>
              </a:extLst>
            </p:cNvPr>
            <p:cNvSpPr/>
            <p:nvPr/>
          </p:nvSpPr>
          <p:spPr bwMode="gray">
            <a:xfrm>
              <a:off x="1470648" y="1996985"/>
              <a:ext cx="2760492" cy="2630409"/>
            </a:xfrm>
            <a:prstGeom prst="ellipse">
              <a:avLst/>
            </a:prstGeom>
            <a:noFill/>
            <a:ln w="57150" cap="sq">
              <a:solidFill>
                <a:srgbClr val="B1AFAD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000" tIns="268800" rIns="240000" bIns="3072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800"/>
                </a:spcBef>
              </a:pPr>
              <a:endParaRPr lang="de-DE" sz="2133" dirty="0" err="1">
                <a:solidFill>
                  <a:schemeClr val="bg1"/>
                </a:solidFill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55929A9B-16B1-FA67-E77A-16824BE8A98A}"/>
                </a:ext>
              </a:extLst>
            </p:cNvPr>
            <p:cNvSpPr/>
            <p:nvPr/>
          </p:nvSpPr>
          <p:spPr bwMode="gray">
            <a:xfrm>
              <a:off x="3270183" y="1996985"/>
              <a:ext cx="2760492" cy="2630409"/>
            </a:xfrm>
            <a:prstGeom prst="ellipse">
              <a:avLst/>
            </a:prstGeom>
            <a:noFill/>
            <a:ln w="57150" cap="sq">
              <a:solidFill>
                <a:srgbClr val="B1AFAD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000" tIns="268800" rIns="240000" bIns="3072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800"/>
                </a:spcBef>
              </a:pPr>
              <a:endParaRPr lang="de-DE" sz="2133" dirty="0" err="1">
                <a:solidFill>
                  <a:schemeClr val="bg1"/>
                </a:solidFill>
              </a:endParaRPr>
            </a:p>
          </p:txBody>
        </p:sp>
        <p:sp>
          <p:nvSpPr>
            <p:cNvPr id="14" name="Textplatzhalter 4">
              <a:extLst>
                <a:ext uri="{FF2B5EF4-FFF2-40B4-BE49-F238E27FC236}">
                  <a16:creationId xmlns:a16="http://schemas.microsoft.com/office/drawing/2014/main" id="{4C21BEE0-2CCC-236F-E754-231A2011D1D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756696" y="4700732"/>
              <a:ext cx="4948888" cy="727271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>
              <a:lvl1pPr marL="179388" indent="-179388" algn="l" defTabSz="914400" rtl="0" eaLnBrk="1" latinLnBrk="0" hangingPunct="1">
                <a:spcBef>
                  <a:spcPts val="300"/>
                </a:spcBef>
                <a:buFont typeface="Arial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0363" indent="-180975" algn="l" defTabSz="914400" rtl="0" eaLnBrk="1" latinLnBrk="0" hangingPunct="1">
                <a:spcBef>
                  <a:spcPts val="200"/>
                </a:spcBef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8163" indent="-180000" algn="l" defTabSz="914400" rtl="0" eaLnBrk="1" latinLnBrk="0" hangingPunct="1">
                <a:spcBef>
                  <a:spcPts val="2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spcBef>
                  <a:spcPts val="1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spcBef>
                  <a:spcPts val="600"/>
                </a:spcBef>
                <a:buFont typeface="Arial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2400" i="1" dirty="0">
                  <a:latin typeface="Calibri" panose="020F0502020204030204" pitchFamily="34" charset="0"/>
                  <a:cs typeface="Calibri" panose="020F0502020204030204" pitchFamily="34" charset="0"/>
                </a:rPr>
                <a:t>Stadtentwicklung trifft Infrastrukturbetrieb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33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5D94D-D49C-DC14-3379-2BFE20C5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Ausgangssituation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D1BF82-E2B0-BF9B-6931-DCCFB03B8CB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1122144"/>
            <a:ext cx="5046663" cy="5068888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Gemeinde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Schöppingen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hat sich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zum Ziel gesetzt, in partnerschaftlicher Zusammenarbeit die Klimaschutzziele der Landesregierung und der Stadt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Werlte,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insbesondere die Reduzierung des CO</a:t>
            </a:r>
            <a:r>
              <a:rPr lang="de-DE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-Aufkommens unter Beachtung einer angemessenen Wirtschaftlichkeit, zu fördern und zu entwickeln.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Dazu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beabsichtigt die Gemeinde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Schöppingen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mit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einem Partner, die Energieversorgung mit dem Ziel der CO</a:t>
            </a:r>
            <a:r>
              <a:rPr lang="de-DE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-Neutralität sowie weitere Elemente der Daseinsvorsorge und Wirtschaftsförderung zukünftig integrativ und nachhaltig zu erbringen.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Durch eine nachhaltige Energieversorgung soll u.a. die Attraktivität des Standortes auch im Hinblick auf die Wohn- und Aufenthaltsqualität gesteigert werden.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Die gemeinsamen Absichten der Partner werden dafür mit der Unterzeichnung eines Letter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Intent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festgehalten.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Anhand von Konzeptentwürfe und der </a:t>
            </a:r>
            <a:r>
              <a:rPr lang="de-DE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Bewertungsmatix</a:t>
            </a:r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ist die Festlegung auf einen Partner (XXX) erforderlich.</a:t>
            </a:r>
            <a:endParaRPr lang="de-D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016BBF-E779-7D77-1E73-38B2D3A02D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2825" y="6021388"/>
            <a:ext cx="1019175" cy="8366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83E48-7F46-9E42-AB8A-71F5E50F82E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6A76FC2-1F00-9371-7F97-22F933235DAD}"/>
              </a:ext>
            </a:extLst>
          </p:cNvPr>
          <p:cNvSpPr/>
          <p:nvPr/>
        </p:nvSpPr>
        <p:spPr>
          <a:xfrm>
            <a:off x="6203951" y="952486"/>
            <a:ext cx="2376487" cy="216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6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Klimaschutzziele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Reduzierung CO</a:t>
            </a:r>
            <a:r>
              <a:rPr kumimoji="0" lang="de-DE" sz="1400" b="0" i="0" u="none" strike="noStrike" kern="1200" cap="none" spc="0" normalizeH="0" baseline="-25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Entwicklung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041A8B-D424-0CF5-A9BD-66BBFB7DC3F6}"/>
              </a:ext>
            </a:extLst>
          </p:cNvPr>
          <p:cNvSpPr/>
          <p:nvPr/>
        </p:nvSpPr>
        <p:spPr>
          <a:xfrm>
            <a:off x="8796336" y="952486"/>
            <a:ext cx="2376487" cy="216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6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Energieversorgung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Daseinsvorsorge &amp; Teilhabe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700BAB5-19B6-F363-D895-9896914EB543}"/>
              </a:ext>
            </a:extLst>
          </p:cNvPr>
          <p:cNvSpPr/>
          <p:nvPr/>
        </p:nvSpPr>
        <p:spPr>
          <a:xfrm>
            <a:off x="6203951" y="3213688"/>
            <a:ext cx="2376487" cy="216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6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Letter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Intent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Steigerung Attraktivität des Standortes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Werlte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5AAB4FC-5706-F923-A6D4-31C08678A9C3}"/>
              </a:ext>
            </a:extLst>
          </p:cNvPr>
          <p:cNvSpPr/>
          <p:nvPr/>
        </p:nvSpPr>
        <p:spPr>
          <a:xfrm>
            <a:off x="8796338" y="3213688"/>
            <a:ext cx="2376487" cy="216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6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Unternehmens-strategie 2030</a:t>
            </a:r>
          </a:p>
        </p:txBody>
      </p:sp>
      <p:sp>
        <p:nvSpPr>
          <p:cNvPr id="16" name="Freihandform 15">
            <a:extLst>
              <a:ext uri="{FF2B5EF4-FFF2-40B4-BE49-F238E27FC236}">
                <a16:creationId xmlns:a16="http://schemas.microsoft.com/office/drawing/2014/main" id="{087068E3-6A59-6E13-F4BD-10BC62250776}"/>
              </a:ext>
            </a:extLst>
          </p:cNvPr>
          <p:cNvSpPr>
            <a:spLocks noChangeAspect="1"/>
          </p:cNvSpPr>
          <p:nvPr/>
        </p:nvSpPr>
        <p:spPr>
          <a:xfrm>
            <a:off x="9696580" y="1122144"/>
            <a:ext cx="576000" cy="443193"/>
          </a:xfrm>
          <a:custGeom>
            <a:avLst/>
            <a:gdLst>
              <a:gd name="connsiteX0" fmla="*/ 246929 w 472562"/>
              <a:gd name="connsiteY0" fmla="*/ 238457 h 363604"/>
              <a:gd name="connsiteX1" fmla="*/ 246929 w 472562"/>
              <a:gd name="connsiteY1" fmla="*/ 260631 h 363604"/>
              <a:gd name="connsiteX2" fmla="*/ 422197 w 472562"/>
              <a:gd name="connsiteY2" fmla="*/ 260631 h 363604"/>
              <a:gd name="connsiteX3" fmla="*/ 422197 w 472562"/>
              <a:gd name="connsiteY3" fmla="*/ 238457 h 363604"/>
              <a:gd name="connsiteX4" fmla="*/ 50365 w 472562"/>
              <a:gd name="connsiteY4" fmla="*/ 131320 h 363604"/>
              <a:gd name="connsiteX5" fmla="*/ 50365 w 472562"/>
              <a:gd name="connsiteY5" fmla="*/ 153516 h 363604"/>
              <a:gd name="connsiteX6" fmla="*/ 225633 w 472562"/>
              <a:gd name="connsiteY6" fmla="*/ 153516 h 363604"/>
              <a:gd name="connsiteX7" fmla="*/ 225633 w 472562"/>
              <a:gd name="connsiteY7" fmla="*/ 131320 h 363604"/>
              <a:gd name="connsiteX8" fmla="*/ 298160 w 472562"/>
              <a:gd name="connsiteY8" fmla="*/ 107126 h 363604"/>
              <a:gd name="connsiteX9" fmla="*/ 443515 w 472562"/>
              <a:gd name="connsiteY9" fmla="*/ 107126 h 363604"/>
              <a:gd name="connsiteX10" fmla="*/ 472562 w 472562"/>
              <a:gd name="connsiteY10" fmla="*/ 136150 h 363604"/>
              <a:gd name="connsiteX11" fmla="*/ 472562 w 472562"/>
              <a:gd name="connsiteY11" fmla="*/ 270135 h 363604"/>
              <a:gd name="connsiteX12" fmla="*/ 443526 w 472562"/>
              <a:gd name="connsiteY12" fmla="*/ 299171 h 363604"/>
              <a:gd name="connsiteX13" fmla="*/ 395748 w 472562"/>
              <a:gd name="connsiteY13" fmla="*/ 299171 h 363604"/>
              <a:gd name="connsiteX14" fmla="*/ 395748 w 472562"/>
              <a:gd name="connsiteY14" fmla="*/ 363604 h 363604"/>
              <a:gd name="connsiteX15" fmla="*/ 331315 w 472562"/>
              <a:gd name="connsiteY15" fmla="*/ 299171 h 363604"/>
              <a:gd name="connsiteX16" fmla="*/ 225644 w 472562"/>
              <a:gd name="connsiteY16" fmla="*/ 299171 h 363604"/>
              <a:gd name="connsiteX17" fmla="*/ 196608 w 472562"/>
              <a:gd name="connsiteY17" fmla="*/ 270135 h 363604"/>
              <a:gd name="connsiteX18" fmla="*/ 196608 w 472562"/>
              <a:gd name="connsiteY18" fmla="*/ 214230 h 363604"/>
              <a:gd name="connsiteX19" fmla="*/ 422208 w 472562"/>
              <a:gd name="connsiteY19" fmla="*/ 214230 h 363604"/>
              <a:gd name="connsiteX20" fmla="*/ 422208 w 472562"/>
              <a:gd name="connsiteY20" fmla="*/ 192034 h 363604"/>
              <a:gd name="connsiteX21" fmla="*/ 289033 w 472562"/>
              <a:gd name="connsiteY21" fmla="*/ 192034 h 363604"/>
              <a:gd name="connsiteX22" fmla="*/ 297661 w 472562"/>
              <a:gd name="connsiteY22" fmla="*/ 167840 h 363604"/>
              <a:gd name="connsiteX23" fmla="*/ 422197 w 472562"/>
              <a:gd name="connsiteY23" fmla="*/ 167840 h 363604"/>
              <a:gd name="connsiteX24" fmla="*/ 422197 w 472562"/>
              <a:gd name="connsiteY24" fmla="*/ 145644 h 363604"/>
              <a:gd name="connsiteX25" fmla="*/ 298160 w 472562"/>
              <a:gd name="connsiteY25" fmla="*/ 145644 h 363604"/>
              <a:gd name="connsiteX26" fmla="*/ 50365 w 472562"/>
              <a:gd name="connsiteY26" fmla="*/ 84930 h 363604"/>
              <a:gd name="connsiteX27" fmla="*/ 50365 w 472562"/>
              <a:gd name="connsiteY27" fmla="*/ 107126 h 363604"/>
              <a:gd name="connsiteX28" fmla="*/ 225633 w 472562"/>
              <a:gd name="connsiteY28" fmla="*/ 107126 h 363604"/>
              <a:gd name="connsiteX29" fmla="*/ 225633 w 472562"/>
              <a:gd name="connsiteY29" fmla="*/ 84930 h 363604"/>
              <a:gd name="connsiteX30" fmla="*/ 50365 w 472562"/>
              <a:gd name="connsiteY30" fmla="*/ 38529 h 363604"/>
              <a:gd name="connsiteX31" fmla="*/ 50365 w 472562"/>
              <a:gd name="connsiteY31" fmla="*/ 60702 h 363604"/>
              <a:gd name="connsiteX32" fmla="*/ 225633 w 472562"/>
              <a:gd name="connsiteY32" fmla="*/ 60702 h 363604"/>
              <a:gd name="connsiteX33" fmla="*/ 225633 w 472562"/>
              <a:gd name="connsiteY33" fmla="*/ 38529 h 363604"/>
              <a:gd name="connsiteX34" fmla="*/ 29035 w 472562"/>
              <a:gd name="connsiteY34" fmla="*/ 0 h 363604"/>
              <a:gd name="connsiteX35" fmla="*/ 246918 w 472562"/>
              <a:gd name="connsiteY35" fmla="*/ 0 h 363604"/>
              <a:gd name="connsiteX36" fmla="*/ 275953 w 472562"/>
              <a:gd name="connsiteY36" fmla="*/ 29035 h 363604"/>
              <a:gd name="connsiteX37" fmla="*/ 275953 w 472562"/>
              <a:gd name="connsiteY37" fmla="*/ 163020 h 363604"/>
              <a:gd name="connsiteX38" fmla="*/ 246918 w 472562"/>
              <a:gd name="connsiteY38" fmla="*/ 192034 h 363604"/>
              <a:gd name="connsiteX39" fmla="*/ 141247 w 472562"/>
              <a:gd name="connsiteY39" fmla="*/ 192034 h 363604"/>
              <a:gd name="connsiteX40" fmla="*/ 76791 w 472562"/>
              <a:gd name="connsiteY40" fmla="*/ 256511 h 363604"/>
              <a:gd name="connsiteX41" fmla="*/ 76791 w 472562"/>
              <a:gd name="connsiteY41" fmla="*/ 192034 h 363604"/>
              <a:gd name="connsiteX42" fmla="*/ 29035 w 472562"/>
              <a:gd name="connsiteY42" fmla="*/ 192034 h 363604"/>
              <a:gd name="connsiteX43" fmla="*/ 0 w 472562"/>
              <a:gd name="connsiteY43" fmla="*/ 163020 h 363604"/>
              <a:gd name="connsiteX44" fmla="*/ 0 w 472562"/>
              <a:gd name="connsiteY44" fmla="*/ 29035 h 363604"/>
              <a:gd name="connsiteX45" fmla="*/ 29035 w 472562"/>
              <a:gd name="connsiteY45" fmla="*/ 0 h 363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72562" h="363604">
                <a:moveTo>
                  <a:pt x="246929" y="238457"/>
                </a:moveTo>
                <a:lnTo>
                  <a:pt x="246929" y="260631"/>
                </a:lnTo>
                <a:lnTo>
                  <a:pt x="422197" y="260631"/>
                </a:lnTo>
                <a:lnTo>
                  <a:pt x="422197" y="238457"/>
                </a:lnTo>
                <a:close/>
                <a:moveTo>
                  <a:pt x="50365" y="131320"/>
                </a:moveTo>
                <a:lnTo>
                  <a:pt x="50365" y="153516"/>
                </a:lnTo>
                <a:lnTo>
                  <a:pt x="225633" y="153516"/>
                </a:lnTo>
                <a:lnTo>
                  <a:pt x="225633" y="131320"/>
                </a:lnTo>
                <a:close/>
                <a:moveTo>
                  <a:pt x="298160" y="107126"/>
                </a:moveTo>
                <a:lnTo>
                  <a:pt x="443515" y="107126"/>
                </a:lnTo>
                <a:cubicBezTo>
                  <a:pt x="459538" y="107126"/>
                  <a:pt x="472550" y="120128"/>
                  <a:pt x="472562" y="136150"/>
                </a:cubicBezTo>
                <a:lnTo>
                  <a:pt x="472562" y="270135"/>
                </a:lnTo>
                <a:cubicBezTo>
                  <a:pt x="472562" y="286147"/>
                  <a:pt x="459548" y="299171"/>
                  <a:pt x="443526" y="299171"/>
                </a:cubicBezTo>
                <a:lnTo>
                  <a:pt x="395748" y="299171"/>
                </a:lnTo>
                <a:lnTo>
                  <a:pt x="395748" y="363604"/>
                </a:lnTo>
                <a:lnTo>
                  <a:pt x="331315" y="299171"/>
                </a:lnTo>
                <a:lnTo>
                  <a:pt x="225644" y="299171"/>
                </a:lnTo>
                <a:cubicBezTo>
                  <a:pt x="209610" y="299171"/>
                  <a:pt x="196608" y="286135"/>
                  <a:pt x="196608" y="270135"/>
                </a:cubicBezTo>
                <a:lnTo>
                  <a:pt x="196608" y="214230"/>
                </a:lnTo>
                <a:lnTo>
                  <a:pt x="422208" y="214230"/>
                </a:lnTo>
                <a:lnTo>
                  <a:pt x="422208" y="192034"/>
                </a:lnTo>
                <a:lnTo>
                  <a:pt x="289033" y="192034"/>
                </a:lnTo>
                <a:cubicBezTo>
                  <a:pt x="293908" y="185039"/>
                  <a:pt x="296839" y="176756"/>
                  <a:pt x="297661" y="167840"/>
                </a:cubicBezTo>
                <a:lnTo>
                  <a:pt x="422197" y="167840"/>
                </a:lnTo>
                <a:lnTo>
                  <a:pt x="422197" y="145644"/>
                </a:lnTo>
                <a:lnTo>
                  <a:pt x="298160" y="145644"/>
                </a:lnTo>
                <a:close/>
                <a:moveTo>
                  <a:pt x="50365" y="84930"/>
                </a:moveTo>
                <a:lnTo>
                  <a:pt x="50365" y="107126"/>
                </a:lnTo>
                <a:lnTo>
                  <a:pt x="225633" y="107126"/>
                </a:lnTo>
                <a:lnTo>
                  <a:pt x="225633" y="84930"/>
                </a:lnTo>
                <a:close/>
                <a:moveTo>
                  <a:pt x="50365" y="38529"/>
                </a:moveTo>
                <a:lnTo>
                  <a:pt x="50365" y="60702"/>
                </a:lnTo>
                <a:lnTo>
                  <a:pt x="225633" y="60702"/>
                </a:lnTo>
                <a:lnTo>
                  <a:pt x="225633" y="38529"/>
                </a:lnTo>
                <a:close/>
                <a:moveTo>
                  <a:pt x="29035" y="0"/>
                </a:moveTo>
                <a:lnTo>
                  <a:pt x="246918" y="0"/>
                </a:lnTo>
                <a:cubicBezTo>
                  <a:pt x="262951" y="0"/>
                  <a:pt x="275953" y="13035"/>
                  <a:pt x="275953" y="29035"/>
                </a:cubicBezTo>
                <a:lnTo>
                  <a:pt x="275953" y="163020"/>
                </a:lnTo>
                <a:cubicBezTo>
                  <a:pt x="275953" y="179032"/>
                  <a:pt x="262951" y="192034"/>
                  <a:pt x="246918" y="192034"/>
                </a:cubicBezTo>
                <a:lnTo>
                  <a:pt x="141247" y="192034"/>
                </a:lnTo>
                <a:lnTo>
                  <a:pt x="76791" y="256511"/>
                </a:lnTo>
                <a:lnTo>
                  <a:pt x="76791" y="192034"/>
                </a:lnTo>
                <a:lnTo>
                  <a:pt x="29035" y="192034"/>
                </a:lnTo>
                <a:cubicBezTo>
                  <a:pt x="13002" y="192034"/>
                  <a:pt x="0" y="179021"/>
                  <a:pt x="0" y="163020"/>
                </a:cubicBezTo>
                <a:lnTo>
                  <a:pt x="0" y="29035"/>
                </a:lnTo>
                <a:cubicBezTo>
                  <a:pt x="0" y="13024"/>
                  <a:pt x="13013" y="0"/>
                  <a:pt x="29035" y="0"/>
                </a:cubicBezTo>
                <a:close/>
              </a:path>
            </a:pathLst>
          </a:custGeom>
          <a:solidFill>
            <a:schemeClr val="tx2"/>
          </a:solidFill>
          <a:ln w="111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Freihandform 16">
            <a:extLst>
              <a:ext uri="{FF2B5EF4-FFF2-40B4-BE49-F238E27FC236}">
                <a16:creationId xmlns:a16="http://schemas.microsoft.com/office/drawing/2014/main" id="{1057A500-4586-6E31-8F9B-1751C3CCF255}"/>
              </a:ext>
            </a:extLst>
          </p:cNvPr>
          <p:cNvSpPr>
            <a:spLocks noChangeAspect="1"/>
          </p:cNvSpPr>
          <p:nvPr/>
        </p:nvSpPr>
        <p:spPr>
          <a:xfrm>
            <a:off x="7140194" y="3475309"/>
            <a:ext cx="503999" cy="455556"/>
          </a:xfrm>
          <a:custGeom>
            <a:avLst/>
            <a:gdLst>
              <a:gd name="connsiteX0" fmla="*/ 370355 w 401201"/>
              <a:gd name="connsiteY0" fmla="*/ 129888 h 362638"/>
              <a:gd name="connsiteX1" fmla="*/ 386400 w 401201"/>
              <a:gd name="connsiteY1" fmla="*/ 140714 h 362638"/>
              <a:gd name="connsiteX2" fmla="*/ 397248 w 401201"/>
              <a:gd name="connsiteY2" fmla="*/ 156736 h 362638"/>
              <a:gd name="connsiteX3" fmla="*/ 401201 w 401201"/>
              <a:gd name="connsiteY3" fmla="*/ 176456 h 362638"/>
              <a:gd name="connsiteX4" fmla="*/ 397248 w 401201"/>
              <a:gd name="connsiteY4" fmla="*/ 196120 h 362638"/>
              <a:gd name="connsiteX5" fmla="*/ 386400 w 401201"/>
              <a:gd name="connsiteY5" fmla="*/ 212186 h 362638"/>
              <a:gd name="connsiteX6" fmla="*/ 370355 w 401201"/>
              <a:gd name="connsiteY6" fmla="*/ 223035 h 362638"/>
              <a:gd name="connsiteX7" fmla="*/ 20219 w 401201"/>
              <a:gd name="connsiteY7" fmla="*/ 118363 h 362638"/>
              <a:gd name="connsiteX8" fmla="*/ 136439 w 401201"/>
              <a:gd name="connsiteY8" fmla="*/ 118363 h 362638"/>
              <a:gd name="connsiteX9" fmla="*/ 136439 w 401201"/>
              <a:gd name="connsiteY9" fmla="*/ 234605 h 362638"/>
              <a:gd name="connsiteX10" fmla="*/ 108003 w 401201"/>
              <a:gd name="connsiteY10" fmla="*/ 234605 h 362638"/>
              <a:gd name="connsiteX11" fmla="*/ 139837 w 401201"/>
              <a:gd name="connsiteY11" fmla="*/ 349614 h 362638"/>
              <a:gd name="connsiteX12" fmla="*/ 129932 w 401201"/>
              <a:gd name="connsiteY12" fmla="*/ 362638 h 362638"/>
              <a:gd name="connsiteX13" fmla="*/ 90293 w 401201"/>
              <a:gd name="connsiteY13" fmla="*/ 362638 h 362638"/>
              <a:gd name="connsiteX14" fmla="*/ 73127 w 401201"/>
              <a:gd name="connsiteY14" fmla="*/ 349614 h 362638"/>
              <a:gd name="connsiteX15" fmla="*/ 41316 w 401201"/>
              <a:gd name="connsiteY15" fmla="*/ 234605 h 362638"/>
              <a:gd name="connsiteX16" fmla="*/ 20219 w 401201"/>
              <a:gd name="connsiteY16" fmla="*/ 234605 h 362638"/>
              <a:gd name="connsiteX17" fmla="*/ 0 w 401201"/>
              <a:gd name="connsiteY17" fmla="*/ 214386 h 362638"/>
              <a:gd name="connsiteX18" fmla="*/ 0 w 401201"/>
              <a:gd name="connsiteY18" fmla="*/ 138583 h 362638"/>
              <a:gd name="connsiteX19" fmla="*/ 20219 w 401201"/>
              <a:gd name="connsiteY19" fmla="*/ 118363 h 362638"/>
              <a:gd name="connsiteX20" fmla="*/ 337145 w 401201"/>
              <a:gd name="connsiteY20" fmla="*/ 0 h 362638"/>
              <a:gd name="connsiteX21" fmla="*/ 341420 w 401201"/>
              <a:gd name="connsiteY21" fmla="*/ 855 h 362638"/>
              <a:gd name="connsiteX22" fmla="*/ 344940 w 401201"/>
              <a:gd name="connsiteY22" fmla="*/ 3231 h 362638"/>
              <a:gd name="connsiteX23" fmla="*/ 347294 w 401201"/>
              <a:gd name="connsiteY23" fmla="*/ 6751 h 362638"/>
              <a:gd name="connsiteX24" fmla="*/ 348170 w 401201"/>
              <a:gd name="connsiteY24" fmla="*/ 11048 h 362638"/>
              <a:gd name="connsiteX25" fmla="*/ 348170 w 401201"/>
              <a:gd name="connsiteY25" fmla="*/ 341886 h 362638"/>
              <a:gd name="connsiteX26" fmla="*/ 347294 w 401201"/>
              <a:gd name="connsiteY26" fmla="*/ 346116 h 362638"/>
              <a:gd name="connsiteX27" fmla="*/ 344940 w 401201"/>
              <a:gd name="connsiteY27" fmla="*/ 349669 h 362638"/>
              <a:gd name="connsiteX28" fmla="*/ 341420 w 401201"/>
              <a:gd name="connsiteY28" fmla="*/ 352012 h 362638"/>
              <a:gd name="connsiteX29" fmla="*/ 337145 w 401201"/>
              <a:gd name="connsiteY29" fmla="*/ 352889 h 362638"/>
              <a:gd name="connsiteX30" fmla="*/ 332848 w 401201"/>
              <a:gd name="connsiteY30" fmla="*/ 352012 h 362638"/>
              <a:gd name="connsiteX31" fmla="*/ 329350 w 401201"/>
              <a:gd name="connsiteY31" fmla="*/ 349669 h 362638"/>
              <a:gd name="connsiteX32" fmla="*/ 326974 w 401201"/>
              <a:gd name="connsiteY32" fmla="*/ 346116 h 362638"/>
              <a:gd name="connsiteX33" fmla="*/ 287812 w 401201"/>
              <a:gd name="connsiteY33" fmla="*/ 288078 h 362638"/>
              <a:gd name="connsiteX34" fmla="*/ 229752 w 401201"/>
              <a:gd name="connsiteY34" fmla="*/ 248894 h 362638"/>
              <a:gd name="connsiteX35" fmla="*/ 158646 w 401201"/>
              <a:gd name="connsiteY35" fmla="*/ 234604 h 362638"/>
              <a:gd name="connsiteX36" fmla="*/ 158646 w 401201"/>
              <a:gd name="connsiteY36" fmla="*/ 118362 h 362638"/>
              <a:gd name="connsiteX37" fmla="*/ 229752 w 401201"/>
              <a:gd name="connsiteY37" fmla="*/ 103972 h 362638"/>
              <a:gd name="connsiteX38" fmla="*/ 287812 w 401201"/>
              <a:gd name="connsiteY38" fmla="*/ 64855 h 362638"/>
              <a:gd name="connsiteX39" fmla="*/ 326974 w 401201"/>
              <a:gd name="connsiteY39" fmla="*/ 6751 h 362638"/>
              <a:gd name="connsiteX40" fmla="*/ 329350 w 401201"/>
              <a:gd name="connsiteY40" fmla="*/ 3231 h 362638"/>
              <a:gd name="connsiteX41" fmla="*/ 332848 w 401201"/>
              <a:gd name="connsiteY41" fmla="*/ 855 h 362638"/>
              <a:gd name="connsiteX42" fmla="*/ 337145 w 401201"/>
              <a:gd name="connsiteY42" fmla="*/ 0 h 36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01201" h="362638">
                <a:moveTo>
                  <a:pt x="370355" y="129888"/>
                </a:moveTo>
                <a:cubicBezTo>
                  <a:pt x="376384" y="132442"/>
                  <a:pt x="381847" y="136161"/>
                  <a:pt x="386400" y="140714"/>
                </a:cubicBezTo>
                <a:cubicBezTo>
                  <a:pt x="390997" y="145244"/>
                  <a:pt x="394705" y="150718"/>
                  <a:pt x="397248" y="156736"/>
                </a:cubicBezTo>
                <a:cubicBezTo>
                  <a:pt x="399779" y="162854"/>
                  <a:pt x="401201" y="169483"/>
                  <a:pt x="401201" y="176456"/>
                </a:cubicBezTo>
                <a:cubicBezTo>
                  <a:pt x="401201" y="183429"/>
                  <a:pt x="399790" y="190102"/>
                  <a:pt x="397248" y="196120"/>
                </a:cubicBezTo>
                <a:cubicBezTo>
                  <a:pt x="394716" y="202160"/>
                  <a:pt x="390997" y="207612"/>
                  <a:pt x="386400" y="212186"/>
                </a:cubicBezTo>
                <a:cubicBezTo>
                  <a:pt x="381847" y="216806"/>
                  <a:pt x="376384" y="220437"/>
                  <a:pt x="370355" y="223035"/>
                </a:cubicBezTo>
                <a:close/>
                <a:moveTo>
                  <a:pt x="20219" y="118363"/>
                </a:moveTo>
                <a:lnTo>
                  <a:pt x="136439" y="118363"/>
                </a:lnTo>
                <a:lnTo>
                  <a:pt x="136439" y="234605"/>
                </a:lnTo>
                <a:lnTo>
                  <a:pt x="108003" y="234605"/>
                </a:lnTo>
                <a:lnTo>
                  <a:pt x="139837" y="349614"/>
                </a:lnTo>
                <a:cubicBezTo>
                  <a:pt x="141824" y="356787"/>
                  <a:pt x="137383" y="362638"/>
                  <a:pt x="129932" y="362638"/>
                </a:cubicBezTo>
                <a:lnTo>
                  <a:pt x="90293" y="362638"/>
                </a:lnTo>
                <a:cubicBezTo>
                  <a:pt x="82843" y="362638"/>
                  <a:pt x="75148" y="356787"/>
                  <a:pt x="73127" y="349614"/>
                </a:cubicBezTo>
                <a:lnTo>
                  <a:pt x="41316" y="234605"/>
                </a:lnTo>
                <a:lnTo>
                  <a:pt x="20219" y="234605"/>
                </a:lnTo>
                <a:cubicBezTo>
                  <a:pt x="9116" y="234605"/>
                  <a:pt x="0" y="225511"/>
                  <a:pt x="0" y="214386"/>
                </a:cubicBezTo>
                <a:lnTo>
                  <a:pt x="0" y="138583"/>
                </a:lnTo>
                <a:cubicBezTo>
                  <a:pt x="0" y="127457"/>
                  <a:pt x="9116" y="118363"/>
                  <a:pt x="20219" y="118363"/>
                </a:cubicBezTo>
                <a:close/>
                <a:moveTo>
                  <a:pt x="337145" y="0"/>
                </a:moveTo>
                <a:cubicBezTo>
                  <a:pt x="338644" y="0"/>
                  <a:pt x="340120" y="333"/>
                  <a:pt x="341420" y="855"/>
                </a:cubicBezTo>
                <a:cubicBezTo>
                  <a:pt x="342786" y="1432"/>
                  <a:pt x="343940" y="2254"/>
                  <a:pt x="344940" y="3231"/>
                </a:cubicBezTo>
                <a:cubicBezTo>
                  <a:pt x="345927" y="4230"/>
                  <a:pt x="346749" y="5407"/>
                  <a:pt x="347294" y="6751"/>
                </a:cubicBezTo>
                <a:cubicBezTo>
                  <a:pt x="347871" y="8050"/>
                  <a:pt x="348170" y="9527"/>
                  <a:pt x="348170" y="11048"/>
                </a:cubicBezTo>
                <a:lnTo>
                  <a:pt x="348170" y="341886"/>
                </a:lnTo>
                <a:cubicBezTo>
                  <a:pt x="348170" y="343362"/>
                  <a:pt x="347871" y="344817"/>
                  <a:pt x="347294" y="346116"/>
                </a:cubicBezTo>
                <a:cubicBezTo>
                  <a:pt x="346760" y="347448"/>
                  <a:pt x="345939" y="348670"/>
                  <a:pt x="344940" y="349669"/>
                </a:cubicBezTo>
                <a:cubicBezTo>
                  <a:pt x="343940" y="350669"/>
                  <a:pt x="342774" y="351457"/>
                  <a:pt x="341420" y="352012"/>
                </a:cubicBezTo>
                <a:cubicBezTo>
                  <a:pt x="340120" y="352634"/>
                  <a:pt x="338644" y="352889"/>
                  <a:pt x="337145" y="352889"/>
                </a:cubicBezTo>
                <a:cubicBezTo>
                  <a:pt x="335624" y="352889"/>
                  <a:pt x="334169" y="352634"/>
                  <a:pt x="332848" y="352012"/>
                </a:cubicBezTo>
                <a:cubicBezTo>
                  <a:pt x="331493" y="351446"/>
                  <a:pt x="330327" y="350669"/>
                  <a:pt x="329350" y="349669"/>
                </a:cubicBezTo>
                <a:cubicBezTo>
                  <a:pt x="328329" y="348670"/>
                  <a:pt x="327518" y="347460"/>
                  <a:pt x="326974" y="346116"/>
                </a:cubicBezTo>
                <a:cubicBezTo>
                  <a:pt x="317703" y="324298"/>
                  <a:pt x="304334" y="304578"/>
                  <a:pt x="287812" y="288078"/>
                </a:cubicBezTo>
                <a:cubicBezTo>
                  <a:pt x="271313" y="271557"/>
                  <a:pt x="251615" y="258188"/>
                  <a:pt x="229752" y="248894"/>
                </a:cubicBezTo>
                <a:cubicBezTo>
                  <a:pt x="207901" y="239678"/>
                  <a:pt x="183884" y="234604"/>
                  <a:pt x="158646" y="234604"/>
                </a:cubicBezTo>
                <a:lnTo>
                  <a:pt x="158646" y="118362"/>
                </a:lnTo>
                <a:cubicBezTo>
                  <a:pt x="183873" y="118362"/>
                  <a:pt x="207890" y="113199"/>
                  <a:pt x="229752" y="103972"/>
                </a:cubicBezTo>
                <a:cubicBezTo>
                  <a:pt x="251604" y="94746"/>
                  <a:pt x="271313" y="81399"/>
                  <a:pt x="287812" y="64855"/>
                </a:cubicBezTo>
                <a:cubicBezTo>
                  <a:pt x="304334" y="48311"/>
                  <a:pt x="317703" y="28636"/>
                  <a:pt x="326974" y="6751"/>
                </a:cubicBezTo>
                <a:cubicBezTo>
                  <a:pt x="327507" y="5407"/>
                  <a:pt x="328329" y="4230"/>
                  <a:pt x="329350" y="3231"/>
                </a:cubicBezTo>
                <a:cubicBezTo>
                  <a:pt x="330327" y="2254"/>
                  <a:pt x="331493" y="1432"/>
                  <a:pt x="332848" y="855"/>
                </a:cubicBezTo>
                <a:cubicBezTo>
                  <a:pt x="334169" y="344"/>
                  <a:pt x="335624" y="0"/>
                  <a:pt x="337145" y="0"/>
                </a:cubicBezTo>
                <a:close/>
              </a:path>
            </a:pathLst>
          </a:custGeom>
          <a:solidFill>
            <a:schemeClr val="tx2"/>
          </a:solidFill>
          <a:ln w="111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Freihandform 21">
            <a:extLst>
              <a:ext uri="{FF2B5EF4-FFF2-40B4-BE49-F238E27FC236}">
                <a16:creationId xmlns:a16="http://schemas.microsoft.com/office/drawing/2014/main" id="{9BC71782-23D1-D8F3-E5F1-BC3FCAA7730B}"/>
              </a:ext>
            </a:extLst>
          </p:cNvPr>
          <p:cNvSpPr>
            <a:spLocks noChangeAspect="1"/>
          </p:cNvSpPr>
          <p:nvPr/>
        </p:nvSpPr>
        <p:spPr>
          <a:xfrm>
            <a:off x="9720392" y="3429000"/>
            <a:ext cx="528377" cy="540000"/>
          </a:xfrm>
          <a:custGeom>
            <a:avLst/>
            <a:gdLst>
              <a:gd name="connsiteX0" fmla="*/ 535632 w 589521"/>
              <a:gd name="connsiteY0" fmla="*/ 254905 h 602489"/>
              <a:gd name="connsiteX1" fmla="*/ 555042 w 589521"/>
              <a:gd name="connsiteY1" fmla="*/ 254905 h 602489"/>
              <a:gd name="connsiteX2" fmla="*/ 589521 w 589521"/>
              <a:gd name="connsiteY2" fmla="*/ 289379 h 602489"/>
              <a:gd name="connsiteX3" fmla="*/ 589521 w 589521"/>
              <a:gd name="connsiteY3" fmla="*/ 397942 h 602489"/>
              <a:gd name="connsiteX4" fmla="*/ 555042 w 589521"/>
              <a:gd name="connsiteY4" fmla="*/ 432417 h 602489"/>
              <a:gd name="connsiteX5" fmla="*/ 535632 w 589521"/>
              <a:gd name="connsiteY5" fmla="*/ 432417 h 602489"/>
              <a:gd name="connsiteX6" fmla="*/ 34478 w 589521"/>
              <a:gd name="connsiteY6" fmla="*/ 254905 h 602489"/>
              <a:gd name="connsiteX7" fmla="*/ 53889 w 589521"/>
              <a:gd name="connsiteY7" fmla="*/ 254905 h 602489"/>
              <a:gd name="connsiteX8" fmla="*/ 53889 w 589521"/>
              <a:gd name="connsiteY8" fmla="*/ 432427 h 602489"/>
              <a:gd name="connsiteX9" fmla="*/ 34478 w 589521"/>
              <a:gd name="connsiteY9" fmla="*/ 432427 h 602489"/>
              <a:gd name="connsiteX10" fmla="*/ 0 w 589521"/>
              <a:gd name="connsiteY10" fmla="*/ 397953 h 602489"/>
              <a:gd name="connsiteX11" fmla="*/ 0 w 589521"/>
              <a:gd name="connsiteY11" fmla="*/ 289379 h 602489"/>
              <a:gd name="connsiteX12" fmla="*/ 34478 w 589521"/>
              <a:gd name="connsiteY12" fmla="*/ 254905 h 602489"/>
              <a:gd name="connsiteX13" fmla="*/ 294781 w 589521"/>
              <a:gd name="connsiteY13" fmla="*/ 0 h 602489"/>
              <a:gd name="connsiteX14" fmla="*/ 509341 w 589521"/>
              <a:gd name="connsiteY14" fmla="*/ 214535 h 602489"/>
              <a:gd name="connsiteX15" fmla="*/ 509341 w 589521"/>
              <a:gd name="connsiteY15" fmla="*/ 258377 h 602489"/>
              <a:gd name="connsiteX16" fmla="*/ 509341 w 589521"/>
              <a:gd name="connsiteY16" fmla="*/ 428956 h 602489"/>
              <a:gd name="connsiteX17" fmla="*/ 335788 w 589521"/>
              <a:gd name="connsiteY17" fmla="*/ 602489 h 602489"/>
              <a:gd name="connsiteX18" fmla="*/ 253732 w 589521"/>
              <a:gd name="connsiteY18" fmla="*/ 602489 h 602489"/>
              <a:gd name="connsiteX19" fmla="*/ 219285 w 589521"/>
              <a:gd name="connsiteY19" fmla="*/ 568014 h 602489"/>
              <a:gd name="connsiteX20" fmla="*/ 219285 w 589521"/>
              <a:gd name="connsiteY20" fmla="*/ 550896 h 602489"/>
              <a:gd name="connsiteX21" fmla="*/ 253732 w 589521"/>
              <a:gd name="connsiteY21" fmla="*/ 516422 h 602489"/>
              <a:gd name="connsiteX22" fmla="*/ 335788 w 589521"/>
              <a:gd name="connsiteY22" fmla="*/ 516422 h 602489"/>
              <a:gd name="connsiteX23" fmla="*/ 370267 w 589521"/>
              <a:gd name="connsiteY23" fmla="*/ 550896 h 602489"/>
              <a:gd name="connsiteX24" fmla="*/ 370267 w 589521"/>
              <a:gd name="connsiteY24" fmla="*/ 559020 h 602489"/>
              <a:gd name="connsiteX25" fmla="*/ 465877 w 589521"/>
              <a:gd name="connsiteY25" fmla="*/ 463420 h 602489"/>
              <a:gd name="connsiteX26" fmla="*/ 448892 w 589521"/>
              <a:gd name="connsiteY26" fmla="*/ 463420 h 602489"/>
              <a:gd name="connsiteX27" fmla="*/ 414414 w 589521"/>
              <a:gd name="connsiteY27" fmla="*/ 428946 h 602489"/>
              <a:gd name="connsiteX28" fmla="*/ 414414 w 589521"/>
              <a:gd name="connsiteY28" fmla="*/ 258377 h 602489"/>
              <a:gd name="connsiteX29" fmla="*/ 448892 w 589521"/>
              <a:gd name="connsiteY29" fmla="*/ 223902 h 602489"/>
              <a:gd name="connsiteX30" fmla="*/ 470531 w 589521"/>
              <a:gd name="connsiteY30" fmla="*/ 223902 h 602489"/>
              <a:gd name="connsiteX31" fmla="*/ 470531 w 589521"/>
              <a:gd name="connsiteY31" fmla="*/ 214535 h 602489"/>
              <a:gd name="connsiteX32" fmla="*/ 294781 w 589521"/>
              <a:gd name="connsiteY32" fmla="*/ 38806 h 602489"/>
              <a:gd name="connsiteX33" fmla="*/ 119032 w 589521"/>
              <a:gd name="connsiteY33" fmla="*/ 214535 h 602489"/>
              <a:gd name="connsiteX34" fmla="*/ 119032 w 589521"/>
              <a:gd name="connsiteY34" fmla="*/ 223902 h 602489"/>
              <a:gd name="connsiteX35" fmla="*/ 140639 w 589521"/>
              <a:gd name="connsiteY35" fmla="*/ 223902 h 602489"/>
              <a:gd name="connsiteX36" fmla="*/ 175117 w 589521"/>
              <a:gd name="connsiteY36" fmla="*/ 258377 h 602489"/>
              <a:gd name="connsiteX37" fmla="*/ 175117 w 589521"/>
              <a:gd name="connsiteY37" fmla="*/ 428956 h 602489"/>
              <a:gd name="connsiteX38" fmla="*/ 140639 w 589521"/>
              <a:gd name="connsiteY38" fmla="*/ 463431 h 602489"/>
              <a:gd name="connsiteX39" fmla="*/ 114689 w 589521"/>
              <a:gd name="connsiteY39" fmla="*/ 463431 h 602489"/>
              <a:gd name="connsiteX40" fmla="*/ 80211 w 589521"/>
              <a:gd name="connsiteY40" fmla="*/ 428956 h 602489"/>
              <a:gd name="connsiteX41" fmla="*/ 80211 w 589521"/>
              <a:gd name="connsiteY41" fmla="*/ 258387 h 602489"/>
              <a:gd name="connsiteX42" fmla="*/ 80211 w 589521"/>
              <a:gd name="connsiteY42" fmla="*/ 214545 h 602489"/>
              <a:gd name="connsiteX43" fmla="*/ 294781 w 589521"/>
              <a:gd name="connsiteY43" fmla="*/ 0 h 60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9521" h="602489">
                <a:moveTo>
                  <a:pt x="535632" y="254905"/>
                </a:moveTo>
                <a:lnTo>
                  <a:pt x="555042" y="254905"/>
                </a:lnTo>
                <a:cubicBezTo>
                  <a:pt x="574048" y="254905"/>
                  <a:pt x="589521" y="270375"/>
                  <a:pt x="589521" y="289379"/>
                </a:cubicBezTo>
                <a:lnTo>
                  <a:pt x="589521" y="397942"/>
                </a:lnTo>
                <a:cubicBezTo>
                  <a:pt x="589521" y="416946"/>
                  <a:pt x="574048" y="432417"/>
                  <a:pt x="555042" y="432417"/>
                </a:cubicBezTo>
                <a:lnTo>
                  <a:pt x="535632" y="432417"/>
                </a:lnTo>
                <a:close/>
                <a:moveTo>
                  <a:pt x="34478" y="254905"/>
                </a:moveTo>
                <a:lnTo>
                  <a:pt x="53889" y="254905"/>
                </a:lnTo>
                <a:lnTo>
                  <a:pt x="53889" y="432427"/>
                </a:lnTo>
                <a:lnTo>
                  <a:pt x="34478" y="432427"/>
                </a:lnTo>
                <a:cubicBezTo>
                  <a:pt x="15472" y="432427"/>
                  <a:pt x="0" y="416956"/>
                  <a:pt x="0" y="397953"/>
                </a:cubicBezTo>
                <a:lnTo>
                  <a:pt x="0" y="289379"/>
                </a:lnTo>
                <a:cubicBezTo>
                  <a:pt x="0" y="270375"/>
                  <a:pt x="15462" y="254905"/>
                  <a:pt x="34478" y="254905"/>
                </a:cubicBezTo>
                <a:close/>
                <a:moveTo>
                  <a:pt x="294781" y="0"/>
                </a:moveTo>
                <a:cubicBezTo>
                  <a:pt x="413097" y="0"/>
                  <a:pt x="509341" y="96232"/>
                  <a:pt x="509341" y="214535"/>
                </a:cubicBezTo>
                <a:lnTo>
                  <a:pt x="509341" y="258377"/>
                </a:lnTo>
                <a:lnTo>
                  <a:pt x="509341" y="428956"/>
                </a:lnTo>
                <a:cubicBezTo>
                  <a:pt x="509341" y="524649"/>
                  <a:pt x="431503" y="602489"/>
                  <a:pt x="335788" y="602489"/>
                </a:cubicBezTo>
                <a:lnTo>
                  <a:pt x="253732" y="602489"/>
                </a:lnTo>
                <a:cubicBezTo>
                  <a:pt x="234716" y="602489"/>
                  <a:pt x="219285" y="587018"/>
                  <a:pt x="219285" y="568014"/>
                </a:cubicBezTo>
                <a:lnTo>
                  <a:pt x="219285" y="550896"/>
                </a:lnTo>
                <a:cubicBezTo>
                  <a:pt x="219285" y="531892"/>
                  <a:pt x="234726" y="516422"/>
                  <a:pt x="253732" y="516422"/>
                </a:cubicBezTo>
                <a:lnTo>
                  <a:pt x="335788" y="516422"/>
                </a:lnTo>
                <a:cubicBezTo>
                  <a:pt x="354794" y="516422"/>
                  <a:pt x="370267" y="531892"/>
                  <a:pt x="370267" y="550896"/>
                </a:cubicBezTo>
                <a:lnTo>
                  <a:pt x="370267" y="559020"/>
                </a:lnTo>
                <a:cubicBezTo>
                  <a:pt x="416839" y="546648"/>
                  <a:pt x="453514" y="509987"/>
                  <a:pt x="465877" y="463420"/>
                </a:cubicBezTo>
                <a:lnTo>
                  <a:pt x="448892" y="463420"/>
                </a:lnTo>
                <a:cubicBezTo>
                  <a:pt x="429886" y="463420"/>
                  <a:pt x="414414" y="447950"/>
                  <a:pt x="414414" y="428946"/>
                </a:cubicBezTo>
                <a:lnTo>
                  <a:pt x="414414" y="258377"/>
                </a:lnTo>
                <a:cubicBezTo>
                  <a:pt x="414414" y="239373"/>
                  <a:pt x="429886" y="223902"/>
                  <a:pt x="448892" y="223902"/>
                </a:cubicBezTo>
                <a:lnTo>
                  <a:pt x="470531" y="223902"/>
                </a:lnTo>
                <a:lnTo>
                  <a:pt x="470531" y="214535"/>
                </a:lnTo>
                <a:cubicBezTo>
                  <a:pt x="470531" y="117619"/>
                  <a:pt x="391667" y="38806"/>
                  <a:pt x="294781" y="38806"/>
                </a:cubicBezTo>
                <a:cubicBezTo>
                  <a:pt x="197854" y="38806"/>
                  <a:pt x="119032" y="117619"/>
                  <a:pt x="119032" y="214535"/>
                </a:cubicBezTo>
                <a:lnTo>
                  <a:pt x="119032" y="223902"/>
                </a:lnTo>
                <a:lnTo>
                  <a:pt x="140639" y="223902"/>
                </a:lnTo>
                <a:cubicBezTo>
                  <a:pt x="159645" y="223902"/>
                  <a:pt x="175117" y="239373"/>
                  <a:pt x="175117" y="258377"/>
                </a:cubicBezTo>
                <a:lnTo>
                  <a:pt x="175117" y="428956"/>
                </a:lnTo>
                <a:cubicBezTo>
                  <a:pt x="175117" y="447960"/>
                  <a:pt x="159645" y="463431"/>
                  <a:pt x="140639" y="463431"/>
                </a:cubicBezTo>
                <a:lnTo>
                  <a:pt x="114689" y="463431"/>
                </a:lnTo>
                <a:cubicBezTo>
                  <a:pt x="95683" y="463431"/>
                  <a:pt x="80211" y="447960"/>
                  <a:pt x="80211" y="428956"/>
                </a:cubicBezTo>
                <a:lnTo>
                  <a:pt x="80211" y="258387"/>
                </a:lnTo>
                <a:lnTo>
                  <a:pt x="80211" y="214545"/>
                </a:lnTo>
                <a:cubicBezTo>
                  <a:pt x="80211" y="96232"/>
                  <a:pt x="176454" y="0"/>
                  <a:pt x="294781" y="0"/>
                </a:cubicBezTo>
                <a:close/>
              </a:path>
            </a:pathLst>
          </a:custGeom>
          <a:solidFill>
            <a:schemeClr val="tx2"/>
          </a:solidFill>
          <a:ln w="103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Grafik 4" descr="Thermometer mit einfarbiger Füllung">
            <a:extLst>
              <a:ext uri="{FF2B5EF4-FFF2-40B4-BE49-F238E27FC236}">
                <a16:creationId xmlns:a16="http://schemas.microsoft.com/office/drawing/2014/main" id="{02A0A95F-4D56-91E3-D2C5-7E6EED283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0121" y="1062150"/>
            <a:ext cx="708715" cy="7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3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0A9-8967-B06D-D360-66AF7CE68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D5D410CA-1D51-E5AC-827F-00C91D1C62D6}"/>
              </a:ext>
            </a:extLst>
          </p:cNvPr>
          <p:cNvSpPr/>
          <p:nvPr/>
        </p:nvSpPr>
        <p:spPr>
          <a:xfrm>
            <a:off x="2218863" y="3727447"/>
            <a:ext cx="8046720" cy="4012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„Energie </a:t>
            </a: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SCHÖPPINGEN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GmbH“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51% </a:t>
            </a:r>
            <a:r>
              <a:rPr kumimoji="0" lang="de-DE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Gemeinde </a:t>
            </a:r>
            <a:r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Schöppingen</a:t>
            </a:r>
            <a:r>
              <a:rPr kumimoji="0" lang="de-DE" sz="1100" b="1" i="0" u="none" strike="noStrike" kern="1200" cap="none" spc="0" normalizeH="0" baseline="0" noProof="0" smtClean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de-DE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49%</a:t>
            </a:r>
            <a:r>
              <a:rPr kumimoji="0" lang="de-DE" sz="1100" b="0" i="0" u="none" strike="noStrike" kern="1200" cap="none" spc="0" normalizeH="0" noProof="0" dirty="0" smtClean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Dritte, 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50T€ Stammkapital)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2C7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4" name="Rechteck: abgerundete Ecken 1063">
            <a:extLst>
              <a:ext uri="{FF2B5EF4-FFF2-40B4-BE49-F238E27FC236}">
                <a16:creationId xmlns:a16="http://schemas.microsoft.com/office/drawing/2014/main" id="{5933C941-BDFF-79BC-64D5-132748341D8F}"/>
              </a:ext>
            </a:extLst>
          </p:cNvPr>
          <p:cNvSpPr/>
          <p:nvPr/>
        </p:nvSpPr>
        <p:spPr>
          <a:xfrm>
            <a:off x="2192108" y="4627845"/>
            <a:ext cx="2174135" cy="4012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noProof="0" dirty="0" smtClean="0">
                <a:solidFill>
                  <a:srgbClr val="002C78"/>
                </a:solidFill>
                <a:latin typeface="Arial" panose="020B0604020202020204"/>
              </a:rPr>
              <a:t>Eigenverbrauch Biogas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002C7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5" name="Rechteck: abgerundete Ecken 1064">
            <a:extLst>
              <a:ext uri="{FF2B5EF4-FFF2-40B4-BE49-F238E27FC236}">
                <a16:creationId xmlns:a16="http://schemas.microsoft.com/office/drawing/2014/main" id="{C33C3DEA-7C85-E865-DAA6-0160530D6B7C}"/>
              </a:ext>
            </a:extLst>
          </p:cNvPr>
          <p:cNvSpPr/>
          <p:nvPr/>
        </p:nvSpPr>
        <p:spPr>
          <a:xfrm>
            <a:off x="5388708" y="4627845"/>
            <a:ext cx="2174135" cy="4012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Gemeinde</a:t>
            </a:r>
            <a:r>
              <a:rPr kumimoji="0" lang="de-DE" sz="1400" b="1" i="0" u="none" strike="noStrike" kern="1200" cap="none" spc="0" normalizeH="0" noProof="0" dirty="0" smtClean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noProof="0" dirty="0" err="1" smtClean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Schöppingen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002C7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6" name="Rechteck: abgerundete Ecken 1065">
            <a:extLst>
              <a:ext uri="{FF2B5EF4-FFF2-40B4-BE49-F238E27FC236}">
                <a16:creationId xmlns:a16="http://schemas.microsoft.com/office/drawing/2014/main" id="{6AFB46EA-2345-6485-6F33-4BDA1080BD8A}"/>
              </a:ext>
            </a:extLst>
          </p:cNvPr>
          <p:cNvSpPr/>
          <p:nvPr/>
        </p:nvSpPr>
        <p:spPr>
          <a:xfrm>
            <a:off x="8884799" y="4623557"/>
            <a:ext cx="2174135" cy="4012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Dritte</a:t>
            </a:r>
          </a:p>
        </p:txBody>
      </p:sp>
      <p:cxnSp>
        <p:nvCxnSpPr>
          <p:cNvPr id="1067" name="Gerade Verbindung mit Pfeil 1066">
            <a:extLst>
              <a:ext uri="{FF2B5EF4-FFF2-40B4-BE49-F238E27FC236}">
                <a16:creationId xmlns:a16="http://schemas.microsoft.com/office/drawing/2014/main" id="{D16DDDAB-39E8-944E-68D7-9CE91E2C02BF}"/>
              </a:ext>
            </a:extLst>
          </p:cNvPr>
          <p:cNvCxnSpPr>
            <a:cxnSpLocks/>
          </p:cNvCxnSpPr>
          <p:nvPr/>
        </p:nvCxnSpPr>
        <p:spPr>
          <a:xfrm flipH="1" flipV="1">
            <a:off x="3369401" y="4160793"/>
            <a:ext cx="12303" cy="3864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Gerade Verbindung mit Pfeil 1069">
            <a:extLst>
              <a:ext uri="{FF2B5EF4-FFF2-40B4-BE49-F238E27FC236}">
                <a16:creationId xmlns:a16="http://schemas.microsoft.com/office/drawing/2014/main" id="{0FDD235C-06F5-322B-093E-D543B3A1935C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38682" y="4149745"/>
            <a:ext cx="0" cy="4624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1" name="Gerade Verbindung mit Pfeil 1070">
            <a:extLst>
              <a:ext uri="{FF2B5EF4-FFF2-40B4-BE49-F238E27FC236}">
                <a16:creationId xmlns:a16="http://schemas.microsoft.com/office/drawing/2014/main" id="{CD40F16B-B5B3-F5AA-4AFA-9F585563D1A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010776" y="4149746"/>
            <a:ext cx="0" cy="4624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4" name="Gerade Verbindung mit Pfeil 1073">
            <a:extLst>
              <a:ext uri="{FF2B5EF4-FFF2-40B4-BE49-F238E27FC236}">
                <a16:creationId xmlns:a16="http://schemas.microsoft.com/office/drawing/2014/main" id="{6014437D-AAA0-E3D3-B91E-0DE5F1C14251}"/>
              </a:ext>
            </a:extLst>
          </p:cNvPr>
          <p:cNvCxnSpPr>
            <a:cxnSpLocks/>
          </p:cNvCxnSpPr>
          <p:nvPr/>
        </p:nvCxnSpPr>
        <p:spPr>
          <a:xfrm flipH="1">
            <a:off x="3124200" y="4149744"/>
            <a:ext cx="2697" cy="42579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7" name="Gerade Verbindung mit Pfeil 1076">
            <a:extLst>
              <a:ext uri="{FF2B5EF4-FFF2-40B4-BE49-F238E27FC236}">
                <a16:creationId xmlns:a16="http://schemas.microsoft.com/office/drawing/2014/main" id="{73BCBBC3-BBFF-A5FC-1C13-AF2DBF353A7A}"/>
              </a:ext>
            </a:extLst>
          </p:cNvPr>
          <p:cNvCxnSpPr>
            <a:cxnSpLocks/>
          </p:cNvCxnSpPr>
          <p:nvPr/>
        </p:nvCxnSpPr>
        <p:spPr>
          <a:xfrm rot="10800000">
            <a:off x="6242224" y="4170387"/>
            <a:ext cx="0" cy="44181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Gerade Verbindung mit Pfeil 1077">
            <a:extLst>
              <a:ext uri="{FF2B5EF4-FFF2-40B4-BE49-F238E27FC236}">
                <a16:creationId xmlns:a16="http://schemas.microsoft.com/office/drawing/2014/main" id="{23DD007F-8D30-94CF-AC2B-59DC095526F9}"/>
              </a:ext>
            </a:extLst>
          </p:cNvPr>
          <p:cNvCxnSpPr>
            <a:cxnSpLocks/>
          </p:cNvCxnSpPr>
          <p:nvPr/>
        </p:nvCxnSpPr>
        <p:spPr>
          <a:xfrm rot="10800000">
            <a:off x="9761148" y="4152566"/>
            <a:ext cx="0" cy="44181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9" name="Textplatzhalter 2">
            <a:extLst>
              <a:ext uri="{FF2B5EF4-FFF2-40B4-BE49-F238E27FC236}">
                <a16:creationId xmlns:a16="http://schemas.microsoft.com/office/drawing/2014/main" id="{D92BAF3A-7162-1179-D140-1EB9A7C522BE}"/>
              </a:ext>
            </a:extLst>
          </p:cNvPr>
          <p:cNvSpPr txBox="1">
            <a:spLocks/>
          </p:cNvSpPr>
          <p:nvPr/>
        </p:nvSpPr>
        <p:spPr>
          <a:xfrm>
            <a:off x="3376663" y="4270254"/>
            <a:ext cx="1481818" cy="1993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Wärmelieferung</a:t>
            </a:r>
          </a:p>
        </p:txBody>
      </p:sp>
      <p:sp>
        <p:nvSpPr>
          <p:cNvPr id="1080" name="Textplatzhalter 2">
            <a:extLst>
              <a:ext uri="{FF2B5EF4-FFF2-40B4-BE49-F238E27FC236}">
                <a16:creationId xmlns:a16="http://schemas.microsoft.com/office/drawing/2014/main" id="{D4879F21-18CA-494C-465A-1B9E8C7B00E5}"/>
              </a:ext>
            </a:extLst>
          </p:cNvPr>
          <p:cNvSpPr txBox="1">
            <a:spLocks/>
          </p:cNvSpPr>
          <p:nvPr/>
        </p:nvSpPr>
        <p:spPr>
          <a:xfrm>
            <a:off x="6609631" y="4273811"/>
            <a:ext cx="1481818" cy="1993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Wärmelieferung</a:t>
            </a:r>
          </a:p>
        </p:txBody>
      </p:sp>
      <p:sp>
        <p:nvSpPr>
          <p:cNvPr id="1081" name="Textplatzhalter 2">
            <a:extLst>
              <a:ext uri="{FF2B5EF4-FFF2-40B4-BE49-F238E27FC236}">
                <a16:creationId xmlns:a16="http://schemas.microsoft.com/office/drawing/2014/main" id="{1D021120-F906-2558-3365-166A8C7944F9}"/>
              </a:ext>
            </a:extLst>
          </p:cNvPr>
          <p:cNvSpPr txBox="1">
            <a:spLocks/>
          </p:cNvSpPr>
          <p:nvPr/>
        </p:nvSpPr>
        <p:spPr>
          <a:xfrm>
            <a:off x="10010775" y="4289262"/>
            <a:ext cx="1481818" cy="1993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Wärmelieferung</a:t>
            </a:r>
          </a:p>
        </p:txBody>
      </p:sp>
      <p:sp>
        <p:nvSpPr>
          <p:cNvPr id="1082" name="Textplatzhalter 2">
            <a:extLst>
              <a:ext uri="{FF2B5EF4-FFF2-40B4-BE49-F238E27FC236}">
                <a16:creationId xmlns:a16="http://schemas.microsoft.com/office/drawing/2014/main" id="{49BCDBB1-3C60-AEF9-A31F-12D36769DDF2}"/>
              </a:ext>
            </a:extLst>
          </p:cNvPr>
          <p:cNvSpPr txBox="1">
            <a:spLocks/>
          </p:cNvSpPr>
          <p:nvPr/>
        </p:nvSpPr>
        <p:spPr>
          <a:xfrm>
            <a:off x="1741874" y="4291632"/>
            <a:ext cx="1481818" cy="1993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Mischpreis </a:t>
            </a:r>
            <a:r>
              <a:rPr kumimoji="0" lang="de-DE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Wärme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rgbClr val="002C7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3" name="Textplatzhalter 2">
            <a:extLst>
              <a:ext uri="{FF2B5EF4-FFF2-40B4-BE49-F238E27FC236}">
                <a16:creationId xmlns:a16="http://schemas.microsoft.com/office/drawing/2014/main" id="{7F6E7899-063A-AA3A-94D7-5A63B9ABE25C}"/>
              </a:ext>
            </a:extLst>
          </p:cNvPr>
          <p:cNvSpPr txBox="1">
            <a:spLocks/>
          </p:cNvSpPr>
          <p:nvPr/>
        </p:nvSpPr>
        <p:spPr>
          <a:xfrm>
            <a:off x="4873006" y="4270302"/>
            <a:ext cx="1481818" cy="1993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Mischpreis Wärme</a:t>
            </a:r>
          </a:p>
        </p:txBody>
      </p:sp>
      <p:sp>
        <p:nvSpPr>
          <p:cNvPr id="1084" name="Textplatzhalter 2">
            <a:extLst>
              <a:ext uri="{FF2B5EF4-FFF2-40B4-BE49-F238E27FC236}">
                <a16:creationId xmlns:a16="http://schemas.microsoft.com/office/drawing/2014/main" id="{1071E90B-8CB8-0BB1-5815-BDD6BE215614}"/>
              </a:ext>
            </a:extLst>
          </p:cNvPr>
          <p:cNvSpPr txBox="1">
            <a:spLocks/>
          </p:cNvSpPr>
          <p:nvPr/>
        </p:nvSpPr>
        <p:spPr>
          <a:xfrm>
            <a:off x="8341076" y="4288796"/>
            <a:ext cx="1481818" cy="1993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Mischpreis Wärme</a:t>
            </a:r>
          </a:p>
        </p:txBody>
      </p:sp>
      <p:sp>
        <p:nvSpPr>
          <p:cNvPr id="3" name="Rechteck: abgerundete Ecken 14">
            <a:extLst>
              <a:ext uri="{FF2B5EF4-FFF2-40B4-BE49-F238E27FC236}">
                <a16:creationId xmlns:a16="http://schemas.microsoft.com/office/drawing/2014/main" id="{C5C5EC3F-6A23-1C43-3531-DCF2B00E88EC}"/>
              </a:ext>
            </a:extLst>
          </p:cNvPr>
          <p:cNvSpPr/>
          <p:nvPr/>
        </p:nvSpPr>
        <p:spPr>
          <a:xfrm>
            <a:off x="8341076" y="1223870"/>
            <a:ext cx="2312589" cy="6142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srgbClr val="002C78"/>
                </a:solidFill>
                <a:latin typeface="Arial" panose="020B0604020202020204"/>
              </a:rPr>
              <a:t>Gemeinde </a:t>
            </a:r>
            <a:r>
              <a:rPr lang="de-DE" dirty="0" err="1" smtClean="0">
                <a:solidFill>
                  <a:srgbClr val="002C78"/>
                </a:solidFill>
                <a:latin typeface="Arial" panose="020B0604020202020204"/>
              </a:rPr>
              <a:t>Schöppingen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2C7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0153916D-A5CC-5FD0-5353-7490B13856A8}"/>
              </a:ext>
            </a:extLst>
          </p:cNvPr>
          <p:cNvCxnSpPr>
            <a:cxnSpLocks/>
          </p:cNvCxnSpPr>
          <p:nvPr/>
        </p:nvCxnSpPr>
        <p:spPr>
          <a:xfrm rot="10800000" flipV="1">
            <a:off x="9535173" y="1915675"/>
            <a:ext cx="0" cy="372712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D14C151-1036-A481-73CC-4BAE47E0CCA6}"/>
              </a:ext>
            </a:extLst>
          </p:cNvPr>
          <p:cNvSpPr/>
          <p:nvPr/>
        </p:nvSpPr>
        <p:spPr>
          <a:xfrm>
            <a:off x="8378879" y="2288387"/>
            <a:ext cx="2312589" cy="6142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Holding (?)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2C7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242B00BB-7469-3765-1DA7-01790962B216}"/>
              </a:ext>
            </a:extLst>
          </p:cNvPr>
          <p:cNvCxnSpPr>
            <a:cxnSpLocks/>
          </p:cNvCxnSpPr>
          <p:nvPr/>
        </p:nvCxnSpPr>
        <p:spPr>
          <a:xfrm rot="10800000">
            <a:off x="9393922" y="2967229"/>
            <a:ext cx="0" cy="72000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9250FF9-57AE-E9B2-760C-2632CE036335}"/>
              </a:ext>
            </a:extLst>
          </p:cNvPr>
          <p:cNvCxnSpPr>
            <a:cxnSpLocks/>
          </p:cNvCxnSpPr>
          <p:nvPr/>
        </p:nvCxnSpPr>
        <p:spPr>
          <a:xfrm rot="10800000" flipV="1">
            <a:off x="9668412" y="2949280"/>
            <a:ext cx="0" cy="72000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324D5165-3E81-00AA-D469-34B3285C3146}"/>
              </a:ext>
            </a:extLst>
          </p:cNvPr>
          <p:cNvSpPr txBox="1">
            <a:spLocks/>
          </p:cNvSpPr>
          <p:nvPr/>
        </p:nvSpPr>
        <p:spPr>
          <a:xfrm>
            <a:off x="9763367" y="3219673"/>
            <a:ext cx="1635803" cy="2570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Kapitaleinlage x T€ ? 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1F8339F1-1D11-6590-521B-FE58EE4F9F08}"/>
              </a:ext>
            </a:extLst>
          </p:cNvPr>
          <p:cNvSpPr txBox="1">
            <a:spLocks/>
          </p:cNvSpPr>
          <p:nvPr/>
        </p:nvSpPr>
        <p:spPr>
          <a:xfrm>
            <a:off x="7912104" y="3148863"/>
            <a:ext cx="1481818" cy="4660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Ausschüttung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</a:t>
            </a:r>
            <a:r>
              <a:rPr kumimoji="0" lang="de-DE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xT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€/a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3984EE5C-DCCD-7C21-E1D6-BC65E646CFA5}"/>
              </a:ext>
            </a:extLst>
          </p:cNvPr>
          <p:cNvCxnSpPr>
            <a:cxnSpLocks/>
          </p:cNvCxnSpPr>
          <p:nvPr/>
        </p:nvCxnSpPr>
        <p:spPr>
          <a:xfrm rot="10800000" flipH="1">
            <a:off x="6221487" y="2940509"/>
            <a:ext cx="0" cy="7200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 descr="Produktion mit einfarbiger Füllung">
            <a:extLst>
              <a:ext uri="{FF2B5EF4-FFF2-40B4-BE49-F238E27FC236}">
                <a16:creationId xmlns:a16="http://schemas.microsoft.com/office/drawing/2014/main" id="{FC3E88F4-3C57-1811-569B-B62CCC482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4313" y="3017104"/>
            <a:ext cx="600882" cy="600882"/>
          </a:xfrm>
          <a:prstGeom prst="rect">
            <a:avLst/>
          </a:prstGeom>
        </p:spPr>
      </p:pic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315FFF02-97E0-337F-62F2-6604CD4C3CB7}"/>
              </a:ext>
            </a:extLst>
          </p:cNvPr>
          <p:cNvSpPr txBox="1">
            <a:spLocks/>
          </p:cNvSpPr>
          <p:nvPr/>
        </p:nvSpPr>
        <p:spPr>
          <a:xfrm>
            <a:off x="6260149" y="3180848"/>
            <a:ext cx="1481818" cy="1993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Investition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 mio.€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6D7A9703-EB61-4BE6-C998-4253D207B9C2}"/>
              </a:ext>
            </a:extLst>
          </p:cNvPr>
          <p:cNvSpPr txBox="1">
            <a:spLocks/>
          </p:cNvSpPr>
          <p:nvPr/>
        </p:nvSpPr>
        <p:spPr>
          <a:xfrm>
            <a:off x="4407630" y="1925240"/>
            <a:ext cx="3784600" cy="94298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Investition und Bau Erzeugung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Investition und Erweiterung Netz + HAST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Finanzierung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/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89A7CDB1-DACB-85EE-FC02-B04C743BDC13}"/>
              </a:ext>
            </a:extLst>
          </p:cNvPr>
          <p:cNvSpPr txBox="1">
            <a:spLocks/>
          </p:cNvSpPr>
          <p:nvPr/>
        </p:nvSpPr>
        <p:spPr>
          <a:xfrm>
            <a:off x="803056" y="499125"/>
            <a:ext cx="8952234" cy="6033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ENTWURF: Finanzierungs- 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und Gesellschaftskonzept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06FFA4C8-BC8E-E96B-F67E-9FD1EF438FD6}"/>
              </a:ext>
            </a:extLst>
          </p:cNvPr>
          <p:cNvSpPr/>
          <p:nvPr/>
        </p:nvSpPr>
        <p:spPr>
          <a:xfrm>
            <a:off x="1272496" y="1860384"/>
            <a:ext cx="2948485" cy="87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Biogas GmbH / Genossenschaft / wärmelokal GmbH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2C7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31CF99BC-C58B-718A-7315-6E7C66EEAE07}"/>
              </a:ext>
            </a:extLst>
          </p:cNvPr>
          <p:cNvCxnSpPr>
            <a:cxnSpLocks/>
          </p:cNvCxnSpPr>
          <p:nvPr/>
        </p:nvCxnSpPr>
        <p:spPr>
          <a:xfrm rot="10800000" flipH="1">
            <a:off x="3429847" y="2838840"/>
            <a:ext cx="0" cy="72000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62C0DF74-0195-A67E-35AE-9F6718A65862}"/>
              </a:ext>
            </a:extLst>
          </p:cNvPr>
          <p:cNvCxnSpPr>
            <a:cxnSpLocks/>
          </p:cNvCxnSpPr>
          <p:nvPr/>
        </p:nvCxnSpPr>
        <p:spPr>
          <a:xfrm rot="10800000" flipH="1">
            <a:off x="2483858" y="2800192"/>
            <a:ext cx="0" cy="72000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D1831823-3BFD-3349-A52A-DC122E05E252}"/>
              </a:ext>
            </a:extLst>
          </p:cNvPr>
          <p:cNvSpPr txBox="1">
            <a:spLocks/>
          </p:cNvSpPr>
          <p:nvPr/>
        </p:nvSpPr>
        <p:spPr>
          <a:xfrm>
            <a:off x="3524802" y="3052930"/>
            <a:ext cx="1481818" cy="1993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Ausschüttung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xT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002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€/a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ABA87284-990C-BA1D-DC23-3A451960FAC5}"/>
              </a:ext>
            </a:extLst>
          </p:cNvPr>
          <p:cNvSpPr txBox="1">
            <a:spLocks/>
          </p:cNvSpPr>
          <p:nvPr/>
        </p:nvSpPr>
        <p:spPr>
          <a:xfrm>
            <a:off x="658556" y="3036211"/>
            <a:ext cx="1825304" cy="2458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Techn./kaufm.</a:t>
            </a:r>
            <a:b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Geschäftsbesorgung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80A1820D-621B-B509-959D-41ABB478D75B}"/>
              </a:ext>
            </a:extLst>
          </p:cNvPr>
          <p:cNvSpPr txBox="1">
            <a:spLocks/>
          </p:cNvSpPr>
          <p:nvPr/>
        </p:nvSpPr>
        <p:spPr>
          <a:xfrm>
            <a:off x="2192108" y="3521942"/>
            <a:ext cx="1681589" cy="227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Kapitaleinlage x T€ ?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D61F7986-4852-9992-56C7-34DE507F31C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23061" y="2802218"/>
            <a:ext cx="0" cy="72000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3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Beschlussvorschlag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720000" y="1027906"/>
            <a:ext cx="9178925" cy="215900"/>
          </a:xfrm>
          <a:prstGeom prst="rect">
            <a:avLst/>
          </a:prstGeom>
        </p:spPr>
        <p:txBody>
          <a:bodyPr/>
          <a:lstStyle/>
          <a:p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Auswahl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der Partners für die weitere Befassung</a:t>
            </a:r>
          </a:p>
        </p:txBody>
      </p:sp>
      <p:sp>
        <p:nvSpPr>
          <p:cNvPr id="2" name="Textfeld 1"/>
          <p:cNvSpPr txBox="1"/>
          <p:nvPr/>
        </p:nvSpPr>
        <p:spPr>
          <a:xfrm flipH="1">
            <a:off x="720000" y="1919236"/>
            <a:ext cx="8095819" cy="355481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Partner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Auf Grundlage 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Qualität der Konzepte und des Umsetzungsfahrplans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Finanzkraft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Erfahrung mit vergleichbaren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Projekten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Manpower und Kapazitäten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85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Nächste Schritte</a:t>
            </a:r>
          </a:p>
        </p:txBody>
      </p:sp>
      <p:graphicFrame>
        <p:nvGraphicFramePr>
          <p:cNvPr id="8" name="Diagramm 7"/>
          <p:cNvGraphicFramePr/>
          <p:nvPr>
            <p:extLst/>
          </p:nvPr>
        </p:nvGraphicFramePr>
        <p:xfrm>
          <a:off x="720000" y="696787"/>
          <a:ext cx="11106240" cy="616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480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3194" y="463886"/>
            <a:ext cx="10515600" cy="1325563"/>
          </a:xfrm>
        </p:spPr>
        <p:txBody>
          <a:bodyPr/>
          <a:lstStyle/>
          <a:p>
            <a:r>
              <a:rPr lang="de-DE" sz="3200" cap="none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Ziel</a:t>
            </a:r>
            <a:endParaRPr lang="de-DE" sz="3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platzhalter 6"/>
          <p:cNvSpPr txBox="1">
            <a:spLocks/>
          </p:cNvSpPr>
          <p:nvPr/>
        </p:nvSpPr>
        <p:spPr>
          <a:xfrm>
            <a:off x="720000" y="1071152"/>
            <a:ext cx="9180000" cy="216000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4589253" y="1380226"/>
            <a:ext cx="3329796" cy="698740"/>
          </a:xfrm>
          <a:prstGeom prst="roundRect">
            <a:avLst/>
          </a:prstGeom>
          <a:solidFill>
            <a:srgbClr val="00546E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Kommunale Wärmeplanung</a:t>
            </a:r>
            <a:endParaRPr lang="de-DE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4589253" y="2516037"/>
            <a:ext cx="3329796" cy="69874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IEQK mit integrierter MBS</a:t>
            </a:r>
            <a:endParaRPr lang="de-DE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2559170" y="3979652"/>
            <a:ext cx="3329796" cy="69874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BEW Modul 2</a:t>
            </a:r>
            <a:endParaRPr lang="de-DE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6783238" y="3979652"/>
            <a:ext cx="3329796" cy="69874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Sanierungsmanagement</a:t>
            </a:r>
            <a:endParaRPr lang="de-DE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14" name="Gerade Verbindung mit Pfeil 13"/>
          <p:cNvCxnSpPr>
            <a:stCxn id="4" idx="2"/>
            <a:endCxn id="11" idx="0"/>
          </p:cNvCxnSpPr>
          <p:nvPr/>
        </p:nvCxnSpPr>
        <p:spPr>
          <a:xfrm>
            <a:off x="6254151" y="2078966"/>
            <a:ext cx="0" cy="4370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11" idx="2"/>
            <a:endCxn id="12" idx="0"/>
          </p:cNvCxnSpPr>
          <p:nvPr/>
        </p:nvCxnSpPr>
        <p:spPr>
          <a:xfrm flipH="1">
            <a:off x="4224068" y="3214777"/>
            <a:ext cx="2030083" cy="76487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11" idx="2"/>
            <a:endCxn id="13" idx="0"/>
          </p:cNvCxnSpPr>
          <p:nvPr/>
        </p:nvCxnSpPr>
        <p:spPr>
          <a:xfrm>
            <a:off x="6254151" y="3214777"/>
            <a:ext cx="2193985" cy="76487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3694981" y="3344137"/>
            <a:ext cx="154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Wärmenetz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7798777" y="3344137"/>
            <a:ext cx="117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dezentral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720000" y="5244860"/>
            <a:ext cx="11322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Abdeckung des ganzen Quartiers und vollumfängliche Unterstützung jedes Eigentürmers im Untersuchungsgebiet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Abgerundetes Rechteck 14"/>
          <p:cNvSpPr/>
          <p:nvPr/>
        </p:nvSpPr>
        <p:spPr>
          <a:xfrm>
            <a:off x="1149508" y="2512306"/>
            <a:ext cx="3329796" cy="69874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Machbarkeitsstudie nach BEW Modul 1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8028998" y="2516619"/>
            <a:ext cx="3329796" cy="69874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Integriertes energetisches Quartierskonzept nach KfW432</a:t>
            </a:r>
            <a:endParaRPr lang="de-DE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18" name="Gerade Verbindung mit Pfeil 17"/>
          <p:cNvCxnSpPr>
            <a:stCxn id="4" idx="2"/>
            <a:endCxn id="16" idx="0"/>
          </p:cNvCxnSpPr>
          <p:nvPr/>
        </p:nvCxnSpPr>
        <p:spPr>
          <a:xfrm>
            <a:off x="6254151" y="2078966"/>
            <a:ext cx="3439745" cy="4376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4" idx="2"/>
            <a:endCxn id="15" idx="0"/>
          </p:cNvCxnSpPr>
          <p:nvPr/>
        </p:nvCxnSpPr>
        <p:spPr>
          <a:xfrm flipH="1">
            <a:off x="2814406" y="2078966"/>
            <a:ext cx="3439745" cy="4333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15" idx="2"/>
            <a:endCxn id="12" idx="0"/>
          </p:cNvCxnSpPr>
          <p:nvPr/>
        </p:nvCxnSpPr>
        <p:spPr>
          <a:xfrm>
            <a:off x="2814406" y="3211046"/>
            <a:ext cx="1409662" cy="768606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16" idx="2"/>
            <a:endCxn id="13" idx="0"/>
          </p:cNvCxnSpPr>
          <p:nvPr/>
        </p:nvCxnSpPr>
        <p:spPr>
          <a:xfrm flipH="1">
            <a:off x="8448136" y="3215359"/>
            <a:ext cx="1245760" cy="764293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97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11823" y="509093"/>
            <a:ext cx="10515600" cy="1325563"/>
          </a:xfrm>
        </p:spPr>
        <p:txBody>
          <a:bodyPr/>
          <a:lstStyle/>
          <a:p>
            <a:r>
              <a:rPr lang="de-DE" sz="3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Mögliche Zeitschiene</a:t>
            </a:r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2401006793"/>
              </p:ext>
            </p:extLst>
          </p:nvPr>
        </p:nvGraphicFramePr>
        <p:xfrm>
          <a:off x="500192" y="480518"/>
          <a:ext cx="11276928" cy="5473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6863739" y="4131348"/>
            <a:ext cx="2657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Ca. 12 Monate für eventuelle Errichtung einer neuen Erzeugungsanlage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vertragliche Bindung von Kunden im Netzgebiet (Nachverdichtung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613615" y="4386371"/>
            <a:ext cx="2724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Neue Gesellschaft übernimmt Netzbetrieb &amp; Wärmeversorgung</a:t>
            </a:r>
          </a:p>
        </p:txBody>
      </p:sp>
      <p:cxnSp>
        <p:nvCxnSpPr>
          <p:cNvPr id="13" name="Gewinkelter Verbinder 12"/>
          <p:cNvCxnSpPr/>
          <p:nvPr/>
        </p:nvCxnSpPr>
        <p:spPr>
          <a:xfrm rot="16200000" flipH="1">
            <a:off x="9057368" y="4048005"/>
            <a:ext cx="916272" cy="15849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eschweifte Klammer rechts 15"/>
          <p:cNvSpPr/>
          <p:nvPr/>
        </p:nvSpPr>
        <p:spPr>
          <a:xfrm rot="5400000">
            <a:off x="7877343" y="2535859"/>
            <a:ext cx="569698" cy="25481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1715321" y="3474391"/>
            <a:ext cx="0" cy="692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944648" y="4294585"/>
            <a:ext cx="1767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Entscheidung über Kooperationspartner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Einbindung der Kommunalaufsicht positiv erfolgt</a:t>
            </a:r>
          </a:p>
        </p:txBody>
      </p:sp>
      <p:sp>
        <p:nvSpPr>
          <p:cNvPr id="23" name="Geschweifte Klammer rechts 22"/>
          <p:cNvSpPr/>
          <p:nvPr/>
        </p:nvSpPr>
        <p:spPr>
          <a:xfrm rot="5400000">
            <a:off x="5329215" y="2535859"/>
            <a:ext cx="569698" cy="25481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559712" y="4131348"/>
            <a:ext cx="3413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Gründungsprozess der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Energiegesellschaft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Vertiefung Versorgungskonzept und Entscheidung über künftige Energieerzeugungsstruktur</a:t>
            </a:r>
          </a:p>
        </p:txBody>
      </p:sp>
      <p:sp>
        <p:nvSpPr>
          <p:cNvPr id="25" name="Geschweifte Klammer rechts 24"/>
          <p:cNvSpPr/>
          <p:nvPr/>
        </p:nvSpPr>
        <p:spPr>
          <a:xfrm rot="5400000">
            <a:off x="6394928" y="1470146"/>
            <a:ext cx="986399" cy="5096256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7" name="Gerade Verbindung mit Pfeil 26"/>
          <p:cNvCxnSpPr/>
          <p:nvPr/>
        </p:nvCxnSpPr>
        <p:spPr>
          <a:xfrm flipH="1">
            <a:off x="6888127" y="4531246"/>
            <a:ext cx="2" cy="1558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5299783" y="6077773"/>
            <a:ext cx="3420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Klärung + gebäudeseitige Maßnahmen zur Verringerung der Netzverluste</a:t>
            </a:r>
          </a:p>
        </p:txBody>
      </p:sp>
      <p:cxnSp>
        <p:nvCxnSpPr>
          <p:cNvPr id="30" name="Gerade Verbindung mit Pfeil 29"/>
          <p:cNvCxnSpPr/>
          <p:nvPr/>
        </p:nvCxnSpPr>
        <p:spPr>
          <a:xfrm flipV="1">
            <a:off x="6863739" y="2157655"/>
            <a:ext cx="0" cy="1316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5995615" y="1601180"/>
            <a:ext cx="1955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vor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30.06.2027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Gründung Energiegesellschaft</a:t>
            </a:r>
          </a:p>
        </p:txBody>
      </p:sp>
    </p:spTree>
    <p:extLst>
      <p:ext uri="{BB962C8B-B14F-4D97-AF65-F5344CB8AC3E}">
        <p14:creationId xmlns:p14="http://schemas.microsoft.com/office/powerpoint/2010/main" val="74753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835" y="1053079"/>
            <a:ext cx="6753650" cy="5468155"/>
          </a:xfrm>
          <a:prstGeom prst="rect">
            <a:avLst/>
          </a:prstGeom>
        </p:spPr>
      </p:pic>
      <p:sp>
        <p:nvSpPr>
          <p:cNvPr id="8" name="Titel 2"/>
          <p:cNvSpPr txBox="1">
            <a:spLocks/>
          </p:cNvSpPr>
          <p:nvPr/>
        </p:nvSpPr>
        <p:spPr>
          <a:xfrm>
            <a:off x="720000" y="363059"/>
            <a:ext cx="10737354" cy="5355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7A154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dirty="0" smtClean="0"/>
              <a:t>Reduzierte Variante </a:t>
            </a:r>
            <a:r>
              <a:rPr lang="de-DE" sz="3200" dirty="0" err="1" smtClean="0"/>
              <a:t>Moringen</a:t>
            </a:r>
            <a:endParaRPr kumimoji="0" lang="de-DE" sz="3200" b="0" i="0" u="none" strike="noStrike" kern="1200" cap="all" spc="0" normalizeH="0" baseline="0" noProof="0" dirty="0" smtClean="0">
              <a:ln>
                <a:noFill/>
              </a:ln>
              <a:solidFill>
                <a:srgbClr val="7A154E"/>
              </a:solidFill>
              <a:effectLst/>
              <a:uLnTx/>
              <a:uFillTx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360868" y="6564923"/>
            <a:ext cx="6080371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Hypothetisches</a:t>
            </a:r>
            <a:r>
              <a:rPr kumimoji="0" lang="de-DE" sz="850" i="1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Wärmenetz in Endausbaustufe, aus dem IEQK „Stadtkern &amp; Oberdorf“</a:t>
            </a:r>
            <a:endParaRPr kumimoji="0" lang="de-DE" sz="850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782128" y="3356043"/>
            <a:ext cx="544749" cy="42801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endParaRPr lang="de-DE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9289485" y="3261918"/>
            <a:ext cx="1891323" cy="616266"/>
          </a:xfrm>
          <a:prstGeom prst="rect">
            <a:avLst/>
          </a:prstGeom>
          <a:solidFill>
            <a:srgbClr val="00546E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200" b="1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Heizzentrale Ost</a:t>
            </a:r>
            <a:endParaRPr lang="de-DE" sz="1200" b="1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9289484" y="3878184"/>
            <a:ext cx="1891323" cy="1112290"/>
          </a:xfrm>
          <a:prstGeom prst="rect">
            <a:avLst/>
          </a:prstGeom>
          <a:solidFill>
            <a:srgbClr val="00546E"/>
          </a:solidFill>
        </p:spPr>
        <p:txBody>
          <a:bodyPr wrap="square" rtlCol="0" anchor="ctr" anchorCtr="0">
            <a:noAutofit/>
          </a:bodyPr>
          <a:lstStyle/>
          <a:p>
            <a:r>
              <a:rPr lang="de-DE" sz="1200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Standort für:</a:t>
            </a:r>
          </a:p>
          <a:p>
            <a:endParaRPr lang="de-DE" sz="1200" dirty="0" smtClean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r>
              <a:rPr lang="de-DE" sz="1200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Wärmepumpe (Luft)</a:t>
            </a:r>
          </a:p>
          <a:p>
            <a:pPr marL="171450" indent="-171450">
              <a:buFontTx/>
              <a:buChar char="-"/>
            </a:pPr>
            <a:r>
              <a:rPr lang="de-DE" sz="1200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BHKW</a:t>
            </a:r>
          </a:p>
          <a:p>
            <a:pPr marL="171450" indent="-171450">
              <a:buFontTx/>
              <a:buChar char="-"/>
            </a:pPr>
            <a:r>
              <a:rPr lang="de-DE" sz="1200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Gaskessel</a:t>
            </a:r>
          </a:p>
          <a:p>
            <a:pPr marL="171450" indent="-171450">
              <a:buFontTx/>
              <a:buChar char="-"/>
            </a:pPr>
            <a:r>
              <a:rPr lang="de-DE" sz="1200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Pufferspeicher</a:t>
            </a:r>
          </a:p>
        </p:txBody>
      </p:sp>
      <p:sp>
        <p:nvSpPr>
          <p:cNvPr id="9" name="Rechteck 8"/>
          <p:cNvSpPr/>
          <p:nvPr/>
        </p:nvSpPr>
        <p:spPr>
          <a:xfrm>
            <a:off x="247879" y="3602494"/>
            <a:ext cx="1890390" cy="68548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de-DE" sz="1200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Kein Hackgut-Kessel </a:t>
            </a:r>
            <a:endParaRPr lang="de-DE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47880" y="3167794"/>
            <a:ext cx="1890390" cy="61626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200" b="1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Heizzentrale West</a:t>
            </a:r>
          </a:p>
          <a:p>
            <a:pPr algn="ctr"/>
            <a:r>
              <a:rPr lang="de-DE" sz="1200" b="1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(entfällt)</a:t>
            </a:r>
            <a:endParaRPr lang="de-DE" sz="1200" b="1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3678072" y="4483289"/>
            <a:ext cx="1576316" cy="137842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endParaRPr lang="de-DE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746914" y="4759641"/>
            <a:ext cx="1931157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Gesondert untersuchte Erweiterung</a:t>
            </a:r>
          </a:p>
        </p:txBody>
      </p:sp>
    </p:spTree>
    <p:extLst>
      <p:ext uri="{BB962C8B-B14F-4D97-AF65-F5344CB8AC3E}">
        <p14:creationId xmlns:p14="http://schemas.microsoft.com/office/powerpoint/2010/main" val="144889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/>
          <p:cNvSpPr txBox="1">
            <a:spLocks/>
          </p:cNvSpPr>
          <p:nvPr/>
        </p:nvSpPr>
        <p:spPr>
          <a:xfrm>
            <a:off x="720000" y="363059"/>
            <a:ext cx="10737354" cy="5355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7A154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Zusammenfassung </a:t>
            </a:r>
            <a:r>
              <a:rPr kumimoji="0" lang="de-DE" sz="32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Moringen</a:t>
            </a:r>
            <a:endParaRPr kumimoji="0" lang="de-DE" sz="3200" b="0" i="0" u="none" strike="noStrike" kern="1200" cap="all" spc="0" normalizeH="0" baseline="0" noProof="0" dirty="0" smtClean="0">
              <a:ln>
                <a:noFill/>
              </a:ln>
              <a:solidFill>
                <a:srgbClr val="7A154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13822" y="3959380"/>
            <a:ext cx="567039" cy="112028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Σ-Bedarfs- und Betriebskosten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880861" y="1009390"/>
            <a:ext cx="3575682" cy="24622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4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Ohne Erweiterung</a:t>
            </a: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00546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1" name="Tabelle 20"/>
          <p:cNvGraphicFramePr>
            <a:graphicFrameLocks noGrp="1"/>
          </p:cNvGraphicFramePr>
          <p:nvPr>
            <p:extLst/>
          </p:nvPr>
        </p:nvGraphicFramePr>
        <p:xfrm>
          <a:off x="934897" y="2574095"/>
          <a:ext cx="3903802" cy="1361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9681">
                  <a:extLst>
                    <a:ext uri="{9D8B030D-6E8A-4147-A177-3AD203B41FA5}">
                      <a16:colId xmlns:a16="http://schemas.microsoft.com/office/drawing/2014/main" val="534127224"/>
                    </a:ext>
                  </a:extLst>
                </a:gridCol>
                <a:gridCol w="1554121">
                  <a:extLst>
                    <a:ext uri="{9D8B030D-6E8A-4147-A177-3AD203B41FA5}">
                      <a16:colId xmlns:a16="http://schemas.microsoft.com/office/drawing/2014/main" val="4094192451"/>
                    </a:ext>
                  </a:extLst>
                </a:gridCol>
              </a:tblGrid>
              <a:tr h="272269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  <a:endParaRPr lang="de-DE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Wert [€]</a:t>
                      </a:r>
                      <a:endParaRPr lang="de-DE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5514"/>
                  </a:ext>
                </a:extLst>
              </a:tr>
              <a:tr h="272269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Wärmeerzeuger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5.659.807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7711806"/>
                  </a:ext>
                </a:extLst>
              </a:tr>
              <a:tr h="272269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Netzkomponenten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5.852.067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6961217"/>
                  </a:ext>
                </a:extLst>
              </a:tr>
              <a:tr h="272269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Gesamt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13.462.338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73180451"/>
                  </a:ext>
                </a:extLst>
              </a:tr>
              <a:tr h="272269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Inkl. BEW-Förderung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8.978.855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29028135"/>
                  </a:ext>
                </a:extLst>
              </a:tr>
            </a:tbl>
          </a:graphicData>
        </a:graphic>
      </p:graphicFrame>
      <p:graphicFrame>
        <p:nvGraphicFramePr>
          <p:cNvPr id="23" name="Tabelle 22"/>
          <p:cNvGraphicFramePr>
            <a:graphicFrameLocks noGrp="1"/>
          </p:cNvGraphicFramePr>
          <p:nvPr>
            <p:extLst/>
          </p:nvPr>
        </p:nvGraphicFramePr>
        <p:xfrm>
          <a:off x="934896" y="4000983"/>
          <a:ext cx="3903804" cy="10786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6785">
                  <a:extLst>
                    <a:ext uri="{9D8B030D-6E8A-4147-A177-3AD203B41FA5}">
                      <a16:colId xmlns:a16="http://schemas.microsoft.com/office/drawing/2014/main" val="2285259156"/>
                    </a:ext>
                  </a:extLst>
                </a:gridCol>
                <a:gridCol w="1577019">
                  <a:extLst>
                    <a:ext uri="{9D8B030D-6E8A-4147-A177-3AD203B41FA5}">
                      <a16:colId xmlns:a16="http://schemas.microsoft.com/office/drawing/2014/main" val="3589577668"/>
                    </a:ext>
                  </a:extLst>
                </a:gridCol>
              </a:tblGrid>
              <a:tr h="294262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Kostenart</a:t>
                      </a:r>
                      <a:endParaRPr lang="de-DE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Wert [€]</a:t>
                      </a:r>
                      <a:endParaRPr lang="de-DE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954986"/>
                  </a:ext>
                </a:extLst>
              </a:tr>
              <a:tr h="490153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Bedarfsgebundene</a:t>
                      </a:r>
                      <a:r>
                        <a:rPr lang="de-DE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Kosten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1.699.449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414733"/>
                  </a:ext>
                </a:extLst>
              </a:tr>
              <a:tr h="294262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Betriebskosten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124.242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0083583"/>
                  </a:ext>
                </a:extLst>
              </a:tr>
            </a:tbl>
          </a:graphicData>
        </a:graphic>
      </p:graphicFrame>
      <p:sp>
        <p:nvSpPr>
          <p:cNvPr id="29" name="Rechteck 28"/>
          <p:cNvSpPr/>
          <p:nvPr/>
        </p:nvSpPr>
        <p:spPr>
          <a:xfrm>
            <a:off x="309260" y="2534941"/>
            <a:ext cx="567041" cy="1327206"/>
          </a:xfrm>
          <a:prstGeom prst="rect">
            <a:avLst/>
          </a:prstGeom>
          <a:solidFill>
            <a:srgbClr val="00546E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Σ-</a:t>
            </a:r>
            <a:r>
              <a:rPr kumimoji="0" lang="de-DE" sz="8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Investkosten</a:t>
            </a:r>
            <a:endParaRPr kumimoji="0" lang="de-DE" sz="85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05363" y="1361556"/>
            <a:ext cx="567036" cy="10727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Netz-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parameter</a:t>
            </a:r>
            <a:endParaRPr kumimoji="0" lang="de-DE" sz="85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305361" y="5176894"/>
            <a:ext cx="567041" cy="6250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Wärmepreis</a:t>
            </a:r>
          </a:p>
        </p:txBody>
      </p:sp>
      <p:graphicFrame>
        <p:nvGraphicFramePr>
          <p:cNvPr id="33" name="Tabelle 32"/>
          <p:cNvGraphicFramePr>
            <a:graphicFrameLocks noGrp="1"/>
          </p:cNvGraphicFramePr>
          <p:nvPr>
            <p:extLst/>
          </p:nvPr>
        </p:nvGraphicFramePr>
        <p:xfrm>
          <a:off x="939457" y="5211991"/>
          <a:ext cx="3903800" cy="612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5404">
                  <a:extLst>
                    <a:ext uri="{9D8B030D-6E8A-4147-A177-3AD203B41FA5}">
                      <a16:colId xmlns:a16="http://schemas.microsoft.com/office/drawing/2014/main" val="2285259156"/>
                    </a:ext>
                  </a:extLst>
                </a:gridCol>
                <a:gridCol w="1811447">
                  <a:extLst>
                    <a:ext uri="{9D8B030D-6E8A-4147-A177-3AD203B41FA5}">
                      <a16:colId xmlns:a16="http://schemas.microsoft.com/office/drawing/2014/main" val="3589577668"/>
                    </a:ext>
                  </a:extLst>
                </a:gridCol>
                <a:gridCol w="896949">
                  <a:extLst>
                    <a:ext uri="{9D8B030D-6E8A-4147-A177-3AD203B41FA5}">
                      <a16:colId xmlns:a16="http://schemas.microsoft.com/office/drawing/2014/main" val="590609933"/>
                    </a:ext>
                  </a:extLst>
                </a:gridCol>
              </a:tblGrid>
              <a:tr h="295311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Kostenart</a:t>
                      </a:r>
                      <a:endParaRPr lang="de-DE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Wert</a:t>
                      </a:r>
                      <a:endParaRPr lang="de-DE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Einheit</a:t>
                      </a:r>
                      <a:endParaRPr lang="de-DE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954986"/>
                  </a:ext>
                </a:extLst>
              </a:tr>
              <a:tr h="3174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Wärmegestehungspreis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ct/kWh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0279336"/>
                  </a:ext>
                </a:extLst>
              </a:tr>
            </a:tbl>
          </a:graphicData>
        </a:graphic>
      </p:graphicFrame>
      <p:sp>
        <p:nvSpPr>
          <p:cNvPr id="36" name="Textfeld 35"/>
          <p:cNvSpPr txBox="1"/>
          <p:nvPr/>
        </p:nvSpPr>
        <p:spPr>
          <a:xfrm>
            <a:off x="6364659" y="1009390"/>
            <a:ext cx="4366193" cy="24622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4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Mit Erweiterung</a:t>
            </a: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00546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52" name="Tabelle 51"/>
          <p:cNvGraphicFramePr>
            <a:graphicFrameLocks noGrp="1"/>
          </p:cNvGraphicFramePr>
          <p:nvPr>
            <p:extLst/>
          </p:nvPr>
        </p:nvGraphicFramePr>
        <p:xfrm>
          <a:off x="6364660" y="2574094"/>
          <a:ext cx="4346406" cy="13543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6083">
                  <a:extLst>
                    <a:ext uri="{9D8B030D-6E8A-4147-A177-3AD203B41FA5}">
                      <a16:colId xmlns:a16="http://schemas.microsoft.com/office/drawing/2014/main" val="534127224"/>
                    </a:ext>
                  </a:extLst>
                </a:gridCol>
                <a:gridCol w="1730323">
                  <a:extLst>
                    <a:ext uri="{9D8B030D-6E8A-4147-A177-3AD203B41FA5}">
                      <a16:colId xmlns:a16="http://schemas.microsoft.com/office/drawing/2014/main" val="4094192451"/>
                    </a:ext>
                  </a:extLst>
                </a:gridCol>
              </a:tblGrid>
              <a:tr h="270877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  <a:endParaRPr lang="de-DE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Wert [€]</a:t>
                      </a:r>
                      <a:endParaRPr lang="de-DE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5514"/>
                  </a:ext>
                </a:extLst>
              </a:tr>
              <a:tr h="270877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Wärmeerzeuger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4.220.160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7711806"/>
                  </a:ext>
                </a:extLst>
              </a:tr>
              <a:tr h="270877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Netzkomponenten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22.202.062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6961217"/>
                  </a:ext>
                </a:extLst>
              </a:tr>
              <a:tr h="270877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Gesamt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16.500.764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03455673"/>
                  </a:ext>
                </a:extLst>
              </a:tr>
              <a:tr h="270877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Inkl. BEW-Förderung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10.977.862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6404884"/>
                  </a:ext>
                </a:extLst>
              </a:tr>
            </a:tbl>
          </a:graphicData>
        </a:graphic>
      </p:graphicFrame>
      <p:graphicFrame>
        <p:nvGraphicFramePr>
          <p:cNvPr id="53" name="Tabelle 52"/>
          <p:cNvGraphicFramePr>
            <a:graphicFrameLocks noGrp="1"/>
          </p:cNvGraphicFramePr>
          <p:nvPr>
            <p:extLst/>
          </p:nvPr>
        </p:nvGraphicFramePr>
        <p:xfrm>
          <a:off x="6364658" y="4000983"/>
          <a:ext cx="4346409" cy="10786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0591">
                  <a:extLst>
                    <a:ext uri="{9D8B030D-6E8A-4147-A177-3AD203B41FA5}">
                      <a16:colId xmlns:a16="http://schemas.microsoft.com/office/drawing/2014/main" val="2285259156"/>
                    </a:ext>
                  </a:extLst>
                </a:gridCol>
                <a:gridCol w="1755818">
                  <a:extLst>
                    <a:ext uri="{9D8B030D-6E8A-4147-A177-3AD203B41FA5}">
                      <a16:colId xmlns:a16="http://schemas.microsoft.com/office/drawing/2014/main" val="3589577668"/>
                    </a:ext>
                  </a:extLst>
                </a:gridCol>
              </a:tblGrid>
              <a:tr h="294262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Kostenart</a:t>
                      </a:r>
                      <a:endParaRPr lang="de-DE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Wert [€]</a:t>
                      </a:r>
                      <a:endParaRPr lang="de-DE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954986"/>
                  </a:ext>
                </a:extLst>
              </a:tr>
              <a:tr h="490153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Bedarfsgebundene</a:t>
                      </a:r>
                      <a:r>
                        <a:rPr lang="de-DE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Kosten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2.012.983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414733"/>
                  </a:ext>
                </a:extLst>
              </a:tr>
              <a:tr h="294262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Betriebskosten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141.862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0083583"/>
                  </a:ext>
                </a:extLst>
              </a:tr>
            </a:tbl>
          </a:graphicData>
        </a:graphic>
      </p:graphicFrame>
      <p:graphicFrame>
        <p:nvGraphicFramePr>
          <p:cNvPr id="54" name="Tabelle 53"/>
          <p:cNvGraphicFramePr>
            <a:graphicFrameLocks noGrp="1"/>
          </p:cNvGraphicFramePr>
          <p:nvPr>
            <p:extLst/>
          </p:nvPr>
        </p:nvGraphicFramePr>
        <p:xfrm>
          <a:off x="934896" y="1364986"/>
          <a:ext cx="9795956" cy="10692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19842">
                  <a:extLst>
                    <a:ext uri="{9D8B030D-6E8A-4147-A177-3AD203B41FA5}">
                      <a16:colId xmlns:a16="http://schemas.microsoft.com/office/drawing/2014/main" val="2285259156"/>
                    </a:ext>
                  </a:extLst>
                </a:gridCol>
                <a:gridCol w="1976128">
                  <a:extLst>
                    <a:ext uri="{9D8B030D-6E8A-4147-A177-3AD203B41FA5}">
                      <a16:colId xmlns:a16="http://schemas.microsoft.com/office/drawing/2014/main" val="3589577668"/>
                    </a:ext>
                  </a:extLst>
                </a:gridCol>
                <a:gridCol w="1976128">
                  <a:extLst>
                    <a:ext uri="{9D8B030D-6E8A-4147-A177-3AD203B41FA5}">
                      <a16:colId xmlns:a16="http://schemas.microsoft.com/office/drawing/2014/main" val="1519248936"/>
                    </a:ext>
                  </a:extLst>
                </a:gridCol>
                <a:gridCol w="2823858">
                  <a:extLst>
                    <a:ext uri="{9D8B030D-6E8A-4147-A177-3AD203B41FA5}">
                      <a16:colId xmlns:a16="http://schemas.microsoft.com/office/drawing/2014/main" val="590609933"/>
                    </a:ext>
                  </a:extLst>
                </a:gridCol>
              </a:tblGrid>
              <a:tr h="232998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  <a:endParaRPr lang="de-DE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Wert</a:t>
                      </a:r>
                      <a:endParaRPr lang="de-DE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Einheit</a:t>
                      </a:r>
                      <a:endParaRPr lang="de-DE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954986"/>
                  </a:ext>
                </a:extLst>
              </a:tr>
              <a:tr h="240345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Netzwärme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13.400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MWh/a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414733"/>
                  </a:ext>
                </a:extLst>
              </a:tr>
              <a:tr h="355605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Länge (mit </a:t>
                      </a:r>
                      <a:r>
                        <a:rPr lang="de-DE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Anschlüssen)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26769299"/>
                  </a:ext>
                </a:extLst>
              </a:tr>
              <a:tr h="240345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Gebäudeanzahl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0083583"/>
                  </a:ext>
                </a:extLst>
              </a:tr>
            </a:tbl>
          </a:graphicData>
        </a:graphic>
      </p:graphicFrame>
      <p:graphicFrame>
        <p:nvGraphicFramePr>
          <p:cNvPr id="55" name="Tabelle 54"/>
          <p:cNvGraphicFramePr>
            <a:graphicFrameLocks noGrp="1"/>
          </p:cNvGraphicFramePr>
          <p:nvPr>
            <p:extLst/>
          </p:nvPr>
        </p:nvGraphicFramePr>
        <p:xfrm>
          <a:off x="6369220" y="5176892"/>
          <a:ext cx="4346404" cy="6316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0936">
                  <a:extLst>
                    <a:ext uri="{9D8B030D-6E8A-4147-A177-3AD203B41FA5}">
                      <a16:colId xmlns:a16="http://schemas.microsoft.com/office/drawing/2014/main" val="2285259156"/>
                    </a:ext>
                  </a:extLst>
                </a:gridCol>
                <a:gridCol w="2016825">
                  <a:extLst>
                    <a:ext uri="{9D8B030D-6E8A-4147-A177-3AD203B41FA5}">
                      <a16:colId xmlns:a16="http://schemas.microsoft.com/office/drawing/2014/main" val="3589577668"/>
                    </a:ext>
                  </a:extLst>
                </a:gridCol>
                <a:gridCol w="998643">
                  <a:extLst>
                    <a:ext uri="{9D8B030D-6E8A-4147-A177-3AD203B41FA5}">
                      <a16:colId xmlns:a16="http://schemas.microsoft.com/office/drawing/2014/main" val="590609933"/>
                    </a:ext>
                  </a:extLst>
                </a:gridCol>
              </a:tblGrid>
              <a:tr h="310948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Kostenart</a:t>
                      </a:r>
                      <a:endParaRPr lang="de-DE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Wert</a:t>
                      </a:r>
                      <a:endParaRPr lang="de-DE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Einheit</a:t>
                      </a:r>
                      <a:endParaRPr lang="de-DE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954986"/>
                  </a:ext>
                </a:extLst>
              </a:tr>
              <a:tr h="3207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Wärmegestehungspreis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ct/kWh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0279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09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cap="none" dirty="0" smtClean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Aufstellung der Wärmelokal im Zusammenhang mit der Umsetzung von Wärmeprojekten</a:t>
            </a:r>
            <a:endParaRPr lang="de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837" y="2075551"/>
            <a:ext cx="7376799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32" y="1343757"/>
            <a:ext cx="6236205" cy="283360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537" y="1343757"/>
            <a:ext cx="5585650" cy="437110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4855" y="531380"/>
            <a:ext cx="10515600" cy="1325563"/>
          </a:xfrm>
        </p:spPr>
        <p:txBody>
          <a:bodyPr/>
          <a:lstStyle/>
          <a:p>
            <a:r>
              <a:rPr lang="de-DE" sz="3200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KFW 432</a:t>
            </a:r>
            <a:endParaRPr lang="de-DE" sz="3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99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85447" y="612275"/>
            <a:ext cx="10515600" cy="1325563"/>
          </a:xfrm>
        </p:spPr>
        <p:txBody>
          <a:bodyPr/>
          <a:lstStyle/>
          <a:p>
            <a:r>
              <a:rPr lang="de-DE" sz="3200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Zahlen &amp; fakten</a:t>
            </a:r>
            <a:endParaRPr lang="de-DE" sz="3200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Kurzprofil der DSK</a:t>
            </a:r>
          </a:p>
          <a:p>
            <a:endParaRPr lang="de-DE" dirty="0"/>
          </a:p>
        </p:txBody>
      </p:sp>
      <p:sp>
        <p:nvSpPr>
          <p:cNvPr id="25" name="Rechteck 24"/>
          <p:cNvSpPr/>
          <p:nvPr/>
        </p:nvSpPr>
        <p:spPr>
          <a:xfrm>
            <a:off x="6312371" y="4392052"/>
            <a:ext cx="3270242" cy="838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3,6 Mio. Euro Eigenkapital</a:t>
            </a:r>
          </a:p>
        </p:txBody>
      </p:sp>
      <p:sp>
        <p:nvSpPr>
          <p:cNvPr id="28" name="Rechteck 27"/>
          <p:cNvSpPr/>
          <p:nvPr/>
        </p:nvSpPr>
        <p:spPr>
          <a:xfrm>
            <a:off x="2407534" y="3539020"/>
            <a:ext cx="2503793" cy="838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Aktiv in 16 Bundesländern</a:t>
            </a:r>
          </a:p>
        </p:txBody>
      </p:sp>
      <p:sp>
        <p:nvSpPr>
          <p:cNvPr id="30" name="Rechteck 29"/>
          <p:cNvSpPr/>
          <p:nvPr/>
        </p:nvSpPr>
        <p:spPr>
          <a:xfrm>
            <a:off x="2407534" y="2001008"/>
            <a:ext cx="3016776" cy="838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Mehr als 1.000 Projekte 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gesamten Bundesgebiet</a:t>
            </a:r>
          </a:p>
        </p:txBody>
      </p:sp>
      <p:sp>
        <p:nvSpPr>
          <p:cNvPr id="20" name="Rechteck 19"/>
          <p:cNvSpPr/>
          <p:nvPr/>
        </p:nvSpPr>
        <p:spPr>
          <a:xfrm>
            <a:off x="2407534" y="5077034"/>
            <a:ext cx="3331003" cy="838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Über 4,5 Mrd. Euro 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verwaltetes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Treuhandvermögen</a:t>
            </a:r>
          </a:p>
        </p:txBody>
      </p:sp>
      <p:sp>
        <p:nvSpPr>
          <p:cNvPr id="37" name="Rechteck 36"/>
          <p:cNvSpPr/>
          <p:nvPr/>
        </p:nvSpPr>
        <p:spPr>
          <a:xfrm>
            <a:off x="6277099" y="1267544"/>
            <a:ext cx="2503793" cy="838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1957 gegründet</a:t>
            </a:r>
          </a:p>
        </p:txBody>
      </p:sp>
      <p:sp>
        <p:nvSpPr>
          <p:cNvPr id="44" name="Rechteck 43"/>
          <p:cNvSpPr/>
          <p:nvPr/>
        </p:nvSpPr>
        <p:spPr>
          <a:xfrm>
            <a:off x="6320470" y="2854039"/>
            <a:ext cx="5063648" cy="838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Rund 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300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Mitarbeitende 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aus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den Bereichen Stadtplanung, 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Raumplanung, Architektur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7A15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Geografie, Ingenieurwesen, Archäologie, BWL, Jura, Immobilien, Kommunikation &amp; Sozialwissenschaften.</a:t>
            </a: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13" y="2186331"/>
            <a:ext cx="468000" cy="4680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121" y="4559326"/>
            <a:ext cx="468000" cy="468000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13" y="3740079"/>
            <a:ext cx="504000" cy="504000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121" y="1466971"/>
            <a:ext cx="468000" cy="468000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13" y="5241653"/>
            <a:ext cx="468000" cy="468000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121" y="307102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1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16627"/>
          <a:stretch/>
        </p:blipFill>
        <p:spPr>
          <a:xfrm>
            <a:off x="601818" y="2110565"/>
            <a:ext cx="1800000" cy="1800000"/>
          </a:xfrm>
          <a:prstGeom prst="ellipse">
            <a:avLst/>
          </a:prstGeom>
          <a:effectLst/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346315" y="4103618"/>
            <a:ext cx="2777201" cy="2089150"/>
          </a:xfrm>
          <a:prstGeom prst="rect">
            <a:avLst/>
          </a:prstGeom>
          <a:noFill/>
        </p:spPr>
        <p:txBody>
          <a:bodyPr wrap="square" lIns="0" tIns="0" rIns="0" bIns="0" numCol="1" spcCol="36000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rgbClr val="1F2B5B"/>
              </a:buClr>
              <a:buFontTx/>
              <a:buNone/>
              <a:defRPr sz="16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1800"/>
              </a:lnSpc>
              <a:spcBef>
                <a:spcPts val="1000"/>
              </a:spcBef>
            </a:pPr>
            <a:r>
              <a:rPr lang="de-DE" sz="105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Volker Broekmans</a:t>
            </a:r>
            <a:br>
              <a:rPr lang="de-DE" sz="105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50" b="0" cap="none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Leitung Zukunft </a:t>
            </a:r>
            <a:r>
              <a:rPr lang="de-DE" sz="1050" b="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Quartier / Klima / Energie</a:t>
            </a:r>
            <a:br>
              <a:rPr lang="de-DE" sz="1050" b="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50" b="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Energieauditor</a:t>
            </a:r>
            <a:endParaRPr lang="de-DE" sz="1050" cap="none" dirty="0">
              <a:solidFill>
                <a:srgbClr val="0054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800"/>
              </a:lnSpc>
              <a:spcBef>
                <a:spcPts val="1000"/>
              </a:spcBef>
            </a:pPr>
            <a:r>
              <a:rPr lang="de-DE" sz="105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Büro Düsseldorf</a:t>
            </a:r>
            <a: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EUREF-Campus 1 C, 40472 </a:t>
            </a:r>
            <a:r>
              <a:rPr lang="de-DE" sz="1050" b="0" cap="none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Düsseldorf</a:t>
            </a:r>
            <a:endParaRPr lang="de-DE" sz="1050" b="0" cap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ts val="1800"/>
              </a:lnSpc>
              <a:spcBef>
                <a:spcPts val="1000"/>
              </a:spcBef>
              <a:tabLst>
                <a:tab pos="541338" algn="l"/>
              </a:tabLst>
            </a:pPr>
            <a:r>
              <a:rPr lang="de-DE" sz="1050" b="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Telefon	</a:t>
            </a:r>
            <a: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0211 56002-14</a:t>
            </a:r>
            <a:b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50" b="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	</a:t>
            </a:r>
            <a: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0172 5721403</a:t>
            </a:r>
            <a:b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50" b="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E-Mail</a:t>
            </a:r>
            <a: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volker.broekmans@dsk-gmbh.de</a:t>
            </a:r>
          </a:p>
          <a:p>
            <a:pPr lvl="0">
              <a:lnSpc>
                <a:spcPts val="1800"/>
              </a:lnSpc>
              <a:spcBef>
                <a:spcPts val="1000"/>
              </a:spcBef>
            </a:pPr>
            <a:endParaRPr lang="de-DE" sz="1050" b="0" cap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2896976" y="4103618"/>
            <a:ext cx="2997200" cy="2089150"/>
          </a:xfrm>
          <a:prstGeom prst="rect">
            <a:avLst/>
          </a:prstGeom>
          <a:noFill/>
        </p:spPr>
        <p:txBody>
          <a:bodyPr wrap="square" lIns="0" tIns="0" rIns="0" bIns="0" numCol="1" spcCol="36000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rgbClr val="1F2B5B"/>
              </a:buClr>
              <a:buFontTx/>
              <a:buNone/>
              <a:defRPr sz="16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1800"/>
              </a:lnSpc>
              <a:spcBef>
                <a:spcPts val="1000"/>
              </a:spcBef>
            </a:pPr>
            <a:r>
              <a:rPr lang="de-DE" sz="1050" cap="none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Albert Schwarz</a:t>
            </a:r>
            <a:r>
              <a:rPr lang="de-DE" sz="105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05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50" b="0" cap="none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Projektbearbeitung Zukunft </a:t>
            </a:r>
            <a:r>
              <a:rPr lang="de-DE" sz="1050" b="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Quartier / Klima / </a:t>
            </a:r>
            <a:r>
              <a:rPr lang="de-DE" sz="1050" b="0" cap="none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Energie</a:t>
            </a:r>
          </a:p>
          <a:p>
            <a:pPr lvl="0">
              <a:lnSpc>
                <a:spcPts val="1800"/>
              </a:lnSpc>
            </a:pPr>
            <a:endParaRPr lang="de-DE" sz="1050" cap="none" dirty="0">
              <a:solidFill>
                <a:srgbClr val="0054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ts val="1800"/>
              </a:lnSpc>
              <a:spcBef>
                <a:spcPts val="1000"/>
              </a:spcBef>
            </a:pPr>
            <a:r>
              <a:rPr lang="de-DE" sz="105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Büro Bielefeld</a:t>
            </a:r>
            <a: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Mittelstraße 55, 33602 Bielefeld</a:t>
            </a:r>
          </a:p>
          <a:p>
            <a:pPr lvl="0">
              <a:lnSpc>
                <a:spcPts val="1800"/>
              </a:lnSpc>
              <a:spcBef>
                <a:spcPts val="1000"/>
              </a:spcBef>
              <a:tabLst>
                <a:tab pos="541338" algn="l"/>
              </a:tabLst>
            </a:pPr>
            <a:r>
              <a:rPr lang="de-DE" sz="1050" b="0" cap="none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Telefon</a:t>
            </a:r>
            <a:r>
              <a:rPr lang="de-DE" sz="1050" b="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0521 584864-18</a:t>
            </a:r>
            <a:b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50" b="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E-Mail</a:t>
            </a:r>
            <a: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albert.schwarz@dsk-gmbh.de</a:t>
            </a:r>
          </a:p>
          <a:p>
            <a:pPr lvl="0">
              <a:lnSpc>
                <a:spcPts val="1800"/>
              </a:lnSpc>
              <a:spcBef>
                <a:spcPts val="1000"/>
              </a:spcBef>
            </a:pPr>
            <a:endParaRPr lang="de-DE" sz="1050" b="0" cap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tertitel 2"/>
          <p:cNvSpPr txBox="1">
            <a:spLocks/>
          </p:cNvSpPr>
          <p:nvPr/>
        </p:nvSpPr>
        <p:spPr>
          <a:xfrm>
            <a:off x="8999812" y="4103618"/>
            <a:ext cx="2997200" cy="2095012"/>
          </a:xfrm>
          <a:prstGeom prst="rect">
            <a:avLst/>
          </a:prstGeom>
          <a:noFill/>
        </p:spPr>
        <p:txBody>
          <a:bodyPr wrap="square" lIns="0" tIns="0" rIns="0" bIns="0" numCol="1" spcCol="36000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rgbClr val="1F2B5B"/>
              </a:buClr>
              <a:buFontTx/>
              <a:buNone/>
              <a:defRPr sz="16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1800"/>
              </a:lnSpc>
              <a:spcBef>
                <a:spcPts val="1000"/>
              </a:spcBef>
            </a:pPr>
            <a:r>
              <a:rPr lang="de-DE" sz="1050" cap="none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Dustin Schneidereit</a:t>
            </a:r>
            <a:r>
              <a:rPr lang="de-DE" sz="105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05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50" b="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Projektbearbeitung Zukunft Quartier / Klima / Energie</a:t>
            </a:r>
          </a:p>
          <a:p>
            <a:pPr lvl="0">
              <a:lnSpc>
                <a:spcPts val="1800"/>
              </a:lnSpc>
            </a:pPr>
            <a:endParaRPr lang="de-DE" sz="1050" cap="none" dirty="0">
              <a:solidFill>
                <a:srgbClr val="0054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800"/>
              </a:lnSpc>
              <a:spcBef>
                <a:spcPts val="1000"/>
              </a:spcBef>
            </a:pPr>
            <a:r>
              <a:rPr lang="de-DE" sz="105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Büro Düsseldorf</a:t>
            </a:r>
            <a: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EUREF-Campus 1 C, 40472 Düsseldorf</a:t>
            </a:r>
          </a:p>
          <a:p>
            <a:pPr lvl="0">
              <a:lnSpc>
                <a:spcPts val="1800"/>
              </a:lnSpc>
              <a:spcBef>
                <a:spcPts val="1000"/>
              </a:spcBef>
              <a:tabLst>
                <a:tab pos="541338" algn="l"/>
              </a:tabLst>
            </a:pPr>
            <a:r>
              <a:rPr lang="de-DE" sz="1050" b="0" cap="none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Telefon</a:t>
            </a:r>
            <a:r>
              <a:rPr lang="de-DE" sz="1050" b="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1050" b="0" cap="none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0211 </a:t>
            </a:r>
            <a:r>
              <a:rPr lang="de-DE" sz="1050" b="0" cap="non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56002-21</a:t>
            </a:r>
            <a:r>
              <a:rPr lang="de-DE" sz="1050" b="0" cap="none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050" b="0" cap="none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50" b="0" cap="none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E-Mail</a:t>
            </a:r>
            <a: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1050" b="0" cap="none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dustin.schneidereit@dsk-gmbh.de</a:t>
            </a:r>
            <a:endParaRPr lang="de-DE" sz="1050" b="0" cap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1000"/>
              </a:spcBef>
              <a:buClr>
                <a:srgbClr val="1F2B5B"/>
              </a:buClr>
            </a:pPr>
            <a:r>
              <a:rPr lang="de-DE" cap="all" dirty="0" smtClean="0"/>
              <a:t>Zukunft Quartier</a:t>
            </a:r>
            <a:r>
              <a:rPr lang="de-DE" sz="4000" cap="all" dirty="0" smtClean="0">
                <a:solidFill>
                  <a:srgbClr val="7A154E"/>
                </a:solidFill>
              </a:rPr>
              <a:t/>
            </a:r>
            <a:br>
              <a:rPr lang="de-DE" sz="4000" cap="all" dirty="0" smtClean="0">
                <a:solidFill>
                  <a:srgbClr val="7A154E"/>
                </a:solidFill>
              </a:rPr>
            </a:br>
            <a:r>
              <a:rPr lang="de-DE" sz="2000" i="1" cap="all" dirty="0" smtClean="0">
                <a:solidFill>
                  <a:srgbClr val="9F989A"/>
                </a:solidFill>
                <a:ea typeface="+mn-ea"/>
              </a:rPr>
              <a:t>Ansprechpartner</a:t>
            </a:r>
            <a:br>
              <a:rPr lang="de-DE" sz="2000" i="1" cap="all" dirty="0" smtClean="0">
                <a:solidFill>
                  <a:srgbClr val="9F989A"/>
                </a:solidFill>
                <a:ea typeface="+mn-ea"/>
              </a:rPr>
            </a:br>
            <a:r>
              <a:rPr lang="de-DE" sz="4000" cap="all" dirty="0" smtClean="0">
                <a:solidFill>
                  <a:srgbClr val="7A154E"/>
                </a:solidFill>
              </a:rPr>
              <a:t/>
            </a:r>
            <a:br>
              <a:rPr lang="de-DE" sz="4000" cap="all" dirty="0" smtClean="0">
                <a:solidFill>
                  <a:srgbClr val="7A154E"/>
                </a:solidFill>
              </a:rPr>
            </a:br>
            <a:endParaRPr lang="de-DE" sz="4000" cap="all" dirty="0">
              <a:solidFill>
                <a:srgbClr val="7A154E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657" y="2110567"/>
            <a:ext cx="1800000" cy="1800000"/>
          </a:xfrm>
          <a:prstGeom prst="rect">
            <a:avLst/>
          </a:prstGeom>
        </p:spPr>
      </p:pic>
      <p:sp>
        <p:nvSpPr>
          <p:cNvPr id="13" name="Untertitel 2"/>
          <p:cNvSpPr txBox="1">
            <a:spLocks/>
          </p:cNvSpPr>
          <p:nvPr/>
        </p:nvSpPr>
        <p:spPr>
          <a:xfrm>
            <a:off x="6002612" y="4097578"/>
            <a:ext cx="2997200" cy="2095012"/>
          </a:xfrm>
          <a:prstGeom prst="rect">
            <a:avLst/>
          </a:prstGeom>
          <a:noFill/>
        </p:spPr>
        <p:txBody>
          <a:bodyPr wrap="square" lIns="0" tIns="0" rIns="0" bIns="0" numCol="1" spcCol="36000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rgbClr val="1F2B5B"/>
              </a:buClr>
              <a:buFontTx/>
              <a:buNone/>
              <a:defRPr sz="16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1800"/>
              </a:lnSpc>
              <a:spcBef>
                <a:spcPts val="1000"/>
              </a:spcBef>
            </a:pPr>
            <a:r>
              <a:rPr lang="de-DE" sz="1050" cap="none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Jason Schleicher</a:t>
            </a:r>
            <a:r>
              <a:rPr lang="de-DE" sz="105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05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50" b="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Projektbearbeitung Zukunft Quartier / Klima / Energie</a:t>
            </a:r>
          </a:p>
          <a:p>
            <a:pPr lvl="0">
              <a:lnSpc>
                <a:spcPts val="1800"/>
              </a:lnSpc>
            </a:pPr>
            <a:endParaRPr lang="de-DE" sz="1050" cap="none" dirty="0">
              <a:solidFill>
                <a:srgbClr val="0054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ts val="1800"/>
              </a:lnSpc>
              <a:spcBef>
                <a:spcPts val="1000"/>
              </a:spcBef>
            </a:pPr>
            <a:r>
              <a:rPr lang="de-DE" sz="105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Büro Bielefeld</a:t>
            </a:r>
            <a: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Mittelstraße 55, 33602 Bielefeld</a:t>
            </a:r>
          </a:p>
          <a:p>
            <a:pPr lvl="0">
              <a:lnSpc>
                <a:spcPts val="1800"/>
              </a:lnSpc>
              <a:spcBef>
                <a:spcPts val="1000"/>
              </a:spcBef>
              <a:tabLst>
                <a:tab pos="541338" algn="l"/>
              </a:tabLst>
              <a:defRPr/>
            </a:pPr>
            <a:r>
              <a:rPr lang="de-DE" sz="1050" b="0" cap="none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Telefon</a:t>
            </a:r>
            <a:r>
              <a:rPr lang="de-DE" sz="1050" b="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1050" b="0" cap="non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0521 584864-39</a:t>
            </a:r>
            <a: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50" b="0" cap="none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E-Mail</a:t>
            </a:r>
            <a:r>
              <a:rPr lang="de-DE" sz="1050" b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de-DE" sz="1050" b="0" cap="non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jason.schleicher@dsk-gmbh.de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496" y="2110565"/>
            <a:ext cx="1800000" cy="180000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1000" sy="1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Grafik 9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35" y="2110565"/>
            <a:ext cx="1800000" cy="180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1000" sy="1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91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Klima-positive Stadt</a:t>
            </a: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/>
        </p:nvGraphicFramePr>
        <p:xfrm>
          <a:off x="720000" y="127819"/>
          <a:ext cx="8278762" cy="652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6" name="Acrobat Document" r:id="rId4" imgW="7562591" imgH="7562719" progId="AcroExch.Document.DC">
                  <p:embed/>
                </p:oleObj>
              </mc:Choice>
              <mc:Fallback>
                <p:oleObj name="Acrobat Document" r:id="rId4" imgW="7562591" imgH="7562719" progId="AcroExch.Document.DC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0000" y="127819"/>
                        <a:ext cx="8278762" cy="6528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9153832" y="1150374"/>
            <a:ext cx="27726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54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Vielen Dank!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546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54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Gibt 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54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Fragen und Anregungen?</a:t>
            </a:r>
          </a:p>
        </p:txBody>
      </p:sp>
    </p:spTree>
    <p:extLst>
      <p:ext uri="{BB962C8B-B14F-4D97-AF65-F5344CB8AC3E}">
        <p14:creationId xmlns:p14="http://schemas.microsoft.com/office/powerpoint/2010/main" val="38380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0"/>
            <a:ext cx="4722125" cy="663888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de-DE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71634" y="503197"/>
            <a:ext cx="4225766" cy="1421928"/>
          </a:xfr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sind </a:t>
            </a:r>
            <a:r>
              <a:rPr lang="de-DE" sz="3200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ganz Deutschland </a:t>
            </a:r>
            <a:r>
              <a:rPr lang="de-DE" sz="3200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3200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200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 hause</a:t>
            </a:r>
            <a:endParaRPr lang="de-DE" sz="320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Kurzprofil der DSK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4" name="Rechteck 13"/>
          <p:cNvSpPr/>
          <p:nvPr/>
        </p:nvSpPr>
        <p:spPr>
          <a:xfrm>
            <a:off x="1099024" y="2535080"/>
            <a:ext cx="3049895" cy="3048087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anchor="ctr" anchorCtr="0">
            <a:noAutofit/>
          </a:bodyPr>
          <a:lstStyle/>
          <a:p>
            <a:pPr marL="14288" lvl="1" indent="0">
              <a:lnSpc>
                <a:spcPts val="2300"/>
              </a:lnSpc>
              <a:buNone/>
            </a:pPr>
            <a:r>
              <a:rPr lang="de-DE" b="1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Standorte bundesweit:</a:t>
            </a:r>
          </a:p>
          <a:p>
            <a:pPr marL="14288" lvl="1" indent="0">
              <a:lnSpc>
                <a:spcPts val="2300"/>
              </a:lnSpc>
              <a:buNone/>
            </a:pPr>
            <a:r>
              <a:rPr lang="de-DE" i="1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Berlin/Brandenburg</a:t>
            </a:r>
            <a:r>
              <a:rPr lang="de-DE" i="1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Bielefeld, </a:t>
            </a:r>
            <a:r>
              <a:rPr lang="de-DE" i="1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Bonn</a:t>
            </a:r>
            <a:r>
              <a:rPr lang="de-DE" i="1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Bremen, Cottbus, Dresden, Düsseldorf, Erfurt, </a:t>
            </a:r>
            <a:r>
              <a:rPr lang="de-DE" i="1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Föhr, Halle</a:t>
            </a:r>
            <a:r>
              <a:rPr lang="de-DE" i="1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Hamburg, Hannover, Heidelberg, Leipzig</a:t>
            </a:r>
            <a:r>
              <a:rPr lang="de-DE" i="1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Neumünster, </a:t>
            </a:r>
            <a:r>
              <a:rPr lang="de-DE" i="1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Nürnberg, </a:t>
            </a:r>
            <a:r>
              <a:rPr lang="de-DE" i="1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Osnabrück, Rhein-Main</a:t>
            </a:r>
            <a:r>
              <a:rPr lang="de-DE" i="1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Weimar, </a:t>
            </a:r>
            <a:r>
              <a:rPr lang="de-DE" i="1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Wismar</a:t>
            </a:r>
            <a:br>
              <a:rPr lang="de-DE" i="1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i="1" dirty="0">
              <a:solidFill>
                <a:srgbClr val="0054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288" lvl="1" indent="0">
              <a:lnSpc>
                <a:spcPts val="2300"/>
              </a:lnSpc>
              <a:buNone/>
            </a:pPr>
            <a:r>
              <a:rPr lang="de-DE" b="1" i="1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Zentrale in </a:t>
            </a:r>
            <a:r>
              <a:rPr lang="de-DE" b="1" i="1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Wiesbaden</a:t>
            </a:r>
          </a:p>
          <a:p>
            <a:pPr marL="14288" lvl="1" indent="0">
              <a:lnSpc>
                <a:spcPts val="2300"/>
              </a:lnSpc>
              <a:buNone/>
            </a:pPr>
            <a:r>
              <a:rPr lang="de-DE" b="1" i="1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zahlreiche Projektbüros</a:t>
            </a:r>
            <a:endParaRPr lang="de-DE" b="1" i="1" dirty="0">
              <a:solidFill>
                <a:srgbClr val="0054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59" y="334979"/>
            <a:ext cx="4541968" cy="614133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6555638"/>
            <a:ext cx="427703" cy="479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800" smtClean="0"/>
          </a:p>
        </p:txBody>
      </p:sp>
    </p:spTree>
    <p:extLst>
      <p:ext uri="{BB962C8B-B14F-4D97-AF65-F5344CB8AC3E}">
        <p14:creationId xmlns:p14="http://schemas.microsoft.com/office/powerpoint/2010/main" val="20872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98055" y="402070"/>
            <a:ext cx="10515600" cy="1325563"/>
          </a:xfrm>
        </p:spPr>
        <p:txBody>
          <a:bodyPr/>
          <a:lstStyle/>
          <a:p>
            <a:r>
              <a:rPr lang="de-DE" sz="3200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Leistungen</a:t>
            </a:r>
            <a:endParaRPr lang="de-DE" sz="320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Unsere Leistungen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69" y="2109813"/>
            <a:ext cx="7810593" cy="3340090"/>
          </a:xfrm>
          <a:prstGeom prst="rect">
            <a:avLst/>
          </a:prstGeom>
        </p:spPr>
      </p:pic>
      <p:sp>
        <p:nvSpPr>
          <p:cNvPr id="9" name="Textplatzhalter 3"/>
          <p:cNvSpPr txBox="1">
            <a:spLocks/>
          </p:cNvSpPr>
          <p:nvPr/>
        </p:nvSpPr>
        <p:spPr>
          <a:xfrm>
            <a:off x="746504" y="1133296"/>
            <a:ext cx="11301715" cy="391127"/>
          </a:xfrm>
          <a:prstGeom prst="rect">
            <a:avLst/>
          </a:prstGeom>
        </p:spPr>
        <p:txBody>
          <a:bodyPr lIns="0"/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cap="all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DSK GmbH</a:t>
            </a:r>
            <a:endParaRPr lang="de-DE" sz="1600" cap="all" dirty="0">
              <a:solidFill>
                <a:srgbClr val="A848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0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9"/>
          <a:stretch/>
        </p:blipFill>
        <p:spPr>
          <a:xfrm>
            <a:off x="0" y="-1"/>
            <a:ext cx="12204000" cy="6876000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251999" y="252000"/>
            <a:ext cx="7433591" cy="63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/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1080001" y="720000"/>
            <a:ext cx="7608288" cy="1200329"/>
          </a:xfrm>
          <a:prstGeom prst="rect">
            <a:avLst/>
          </a:prstGeom>
        </p:spPr>
        <p:txBody>
          <a:bodyPr lIns="0"/>
          <a:lstStyle/>
          <a:p>
            <a:r>
              <a:rPr lang="de-DE" dirty="0">
                <a:solidFill>
                  <a:srgbClr val="629C3D"/>
                </a:solidFill>
              </a:rPr>
              <a:t>Klimaschutz / Energie / Mobilität / Nachhaltigkeit 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Zukunft Quartier</a:t>
            </a:r>
          </a:p>
        </p:txBody>
      </p:sp>
      <p:sp>
        <p:nvSpPr>
          <p:cNvPr id="6" name="Textplatzhalter 3"/>
          <p:cNvSpPr txBox="1">
            <a:spLocks/>
          </p:cNvSpPr>
          <p:nvPr/>
        </p:nvSpPr>
        <p:spPr>
          <a:xfrm>
            <a:off x="1080000" y="2133206"/>
            <a:ext cx="6136048" cy="2811026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1600"/>
              </a:lnSpc>
              <a:spcBef>
                <a:spcPts val="600"/>
              </a:spcBef>
              <a:buClrTx/>
              <a:buNone/>
              <a:tabLst>
                <a:tab pos="266700" algn="l"/>
              </a:tabLst>
            </a:pPr>
            <a:r>
              <a:rPr lang="de-DE" sz="1100" b="1" cap="all" dirty="0" smtClean="0">
                <a:solidFill>
                  <a:srgbClr val="629C3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→ </a:t>
            </a:r>
            <a:r>
              <a:rPr lang="de-DE" sz="1400" b="1" cap="all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de-DE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Integriertes Energie- und Klimaschutzkonzept (IEKK) </a:t>
            </a:r>
            <a:br>
              <a:rPr lang="de-DE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	und </a:t>
            </a:r>
            <a:r>
              <a:rPr lang="de-DE" sz="1400" b="1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anschliessendes</a:t>
            </a:r>
            <a:r>
              <a:rPr lang="de-DE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 Klimaschutzmanagement</a:t>
            </a:r>
          </a:p>
          <a:p>
            <a:pPr marL="0" lvl="0" indent="0">
              <a:lnSpc>
                <a:spcPts val="1600"/>
              </a:lnSpc>
              <a:spcBef>
                <a:spcPts val="600"/>
              </a:spcBef>
              <a:buClrTx/>
              <a:buNone/>
              <a:tabLst>
                <a:tab pos="266700" algn="l"/>
              </a:tabLst>
            </a:pPr>
            <a:r>
              <a:rPr lang="de-DE" sz="1100" b="1" cap="all" dirty="0">
                <a:solidFill>
                  <a:srgbClr val="629C3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→ </a:t>
            </a:r>
            <a:r>
              <a:rPr lang="de-DE" sz="1400" b="1" cap="all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de-DE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Allgemeine Energie- und Versorgungskonzepte</a:t>
            </a:r>
          </a:p>
          <a:p>
            <a:pPr marL="0" lvl="0" indent="0">
              <a:lnSpc>
                <a:spcPts val="1600"/>
              </a:lnSpc>
              <a:spcBef>
                <a:spcPts val="600"/>
              </a:spcBef>
              <a:buClrTx/>
              <a:buNone/>
              <a:tabLst>
                <a:tab pos="266700" algn="l"/>
              </a:tabLst>
            </a:pPr>
            <a:r>
              <a:rPr lang="de-DE" sz="1100" b="1" cap="all" dirty="0">
                <a:solidFill>
                  <a:srgbClr val="629C3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→ </a:t>
            </a:r>
            <a:r>
              <a:rPr lang="de-DE" sz="1400" b="1" cap="all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de-DE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Mobilitätskonzepte und Lösungen für Digitalisierung </a:t>
            </a:r>
            <a:br>
              <a:rPr lang="de-DE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	und Smart Cities</a:t>
            </a:r>
          </a:p>
          <a:p>
            <a:pPr marL="0" lvl="0" indent="0">
              <a:lnSpc>
                <a:spcPts val="1600"/>
              </a:lnSpc>
              <a:spcBef>
                <a:spcPts val="600"/>
              </a:spcBef>
              <a:buClrTx/>
              <a:buNone/>
              <a:tabLst>
                <a:tab pos="266700" algn="l"/>
              </a:tabLst>
            </a:pPr>
            <a:r>
              <a:rPr lang="de-DE" sz="1100" b="1" cap="all" dirty="0">
                <a:solidFill>
                  <a:srgbClr val="629C3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→ </a:t>
            </a:r>
            <a:r>
              <a:rPr lang="de-DE" sz="1400" b="1" cap="all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de-DE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Klimafolgegutachten, Klimaanpassungskonzepte, </a:t>
            </a:r>
            <a:br>
              <a:rPr lang="de-DE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	Luftaustauschkonzepte etc.</a:t>
            </a:r>
          </a:p>
          <a:p>
            <a:pPr marL="0" lvl="0" indent="0">
              <a:lnSpc>
                <a:spcPts val="1600"/>
              </a:lnSpc>
              <a:spcBef>
                <a:spcPts val="600"/>
              </a:spcBef>
              <a:buClrTx/>
              <a:buNone/>
              <a:tabLst>
                <a:tab pos="266700" algn="l"/>
              </a:tabLst>
            </a:pPr>
            <a:r>
              <a:rPr lang="de-DE" sz="1100" b="1" cap="all" dirty="0">
                <a:solidFill>
                  <a:srgbClr val="629C3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→ </a:t>
            </a:r>
            <a:r>
              <a:rPr lang="de-DE" sz="1400" b="1" cap="all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de-DE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Kommunale </a:t>
            </a:r>
            <a:r>
              <a:rPr lang="de-DE" sz="1400" b="1" cap="all" dirty="0" smtClean="0">
                <a:latin typeface="Calibri" panose="020F0502020204030204" pitchFamily="34" charset="0"/>
                <a:cs typeface="Calibri" panose="020F0502020204030204" pitchFamily="34" charset="0"/>
              </a:rPr>
              <a:t>Wärmeleitplanung</a:t>
            </a:r>
          </a:p>
          <a:p>
            <a:pPr marL="0" lvl="0" indent="0">
              <a:lnSpc>
                <a:spcPts val="1600"/>
              </a:lnSpc>
              <a:spcBef>
                <a:spcPts val="600"/>
              </a:spcBef>
              <a:buClrTx/>
              <a:buNone/>
              <a:tabLst>
                <a:tab pos="266700" algn="l"/>
              </a:tabLst>
            </a:pPr>
            <a:r>
              <a:rPr lang="de-DE" sz="1100" b="1" cap="all" dirty="0" smtClean="0">
                <a:solidFill>
                  <a:srgbClr val="629C3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→</a:t>
            </a:r>
            <a:r>
              <a:rPr lang="de-DE" sz="1400" b="1" cap="all" dirty="0" smtClean="0">
                <a:solidFill>
                  <a:srgbClr val="629C3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de-DE" sz="1400" b="1" cap="all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Machbarkeitsstudie Wärmenetze (BAFA) Modul i</a:t>
            </a:r>
            <a:endParaRPr lang="de-DE" sz="1400" b="1" cap="al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ts val="1600"/>
              </a:lnSpc>
              <a:spcBef>
                <a:spcPts val="600"/>
              </a:spcBef>
              <a:buClrTx/>
              <a:buNone/>
              <a:tabLst>
                <a:tab pos="266700" algn="l"/>
              </a:tabLst>
            </a:pPr>
            <a:r>
              <a:rPr lang="de-DE" sz="1100" b="1" cap="all" dirty="0">
                <a:solidFill>
                  <a:srgbClr val="629C3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→ </a:t>
            </a:r>
            <a:r>
              <a:rPr lang="de-DE" b="1" cap="all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de-DE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Klimaquartier plus: ein aktives quartier, das über das </a:t>
            </a:r>
            <a:r>
              <a:rPr lang="de-DE" sz="1400" b="1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jahr</a:t>
            </a:r>
            <a:r>
              <a:rPr lang="de-DE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	mehr </a:t>
            </a:r>
            <a:r>
              <a:rPr lang="de-DE" sz="1400" b="1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energie</a:t>
            </a:r>
            <a:r>
              <a:rPr lang="de-DE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 lokal und regenerativ erzeugt, als es verbraucht.</a:t>
            </a:r>
          </a:p>
        </p:txBody>
      </p:sp>
      <p:sp>
        <p:nvSpPr>
          <p:cNvPr id="3" name="Rechteck 2"/>
          <p:cNvSpPr/>
          <p:nvPr/>
        </p:nvSpPr>
        <p:spPr>
          <a:xfrm>
            <a:off x="1080000" y="5170050"/>
            <a:ext cx="6279267" cy="73866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Eine Auswahl unserer Referenzprojekte:</a:t>
            </a:r>
            <a:b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i="1" dirty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Föhr-Amrum / </a:t>
            </a:r>
            <a:r>
              <a:rPr lang="de-DE" sz="1400" i="1" dirty="0" err="1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Moringen</a:t>
            </a:r>
            <a:r>
              <a:rPr lang="de-DE" sz="1400" i="1" dirty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Malente / Cottbus / Villingen-Schwenningen / </a:t>
            </a:r>
            <a:br>
              <a:rPr lang="de-DE" sz="1400" i="1" dirty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i="1" dirty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Weilmünster / Bad </a:t>
            </a:r>
            <a:r>
              <a:rPr lang="de-DE" sz="1400" i="1" dirty="0" err="1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Salzungen</a:t>
            </a:r>
            <a:r>
              <a:rPr lang="de-DE" sz="1400" i="1" dirty="0">
                <a:solidFill>
                  <a:srgbClr val="9F9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/ Kerpen / Petersaurach / Gütersloh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9075" y="6260198"/>
            <a:ext cx="253798" cy="253798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3585296" y="6136803"/>
            <a:ext cx="3989267" cy="252479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anchor="ctr" anchorCtr="0">
            <a:noAutofit/>
          </a:bodyPr>
          <a:lstStyle/>
          <a:p>
            <a:pPr marL="85725" lvl="0" algn="r">
              <a:lnSpc>
                <a:spcPts val="2300"/>
              </a:lnSpc>
              <a:spcAft>
                <a:spcPts val="800"/>
              </a:spcAft>
            </a:pPr>
            <a:r>
              <a:rPr lang="de-DE" sz="1400" i="1" dirty="0">
                <a:solidFill>
                  <a:srgbClr val="7A154E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https://dsk-gmbh.de/#ZukunftQuartier</a:t>
            </a:r>
            <a:endParaRPr lang="de-DE" sz="1400" i="1" dirty="0">
              <a:solidFill>
                <a:srgbClr val="7A15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61" y="299608"/>
            <a:ext cx="468000" cy="468000"/>
          </a:xfrm>
          <a:prstGeom prst="rect">
            <a:avLst/>
          </a:prstGeom>
        </p:spPr>
      </p:pic>
      <p:sp>
        <p:nvSpPr>
          <p:cNvPr id="12" name="Textplatzhalter 6"/>
          <p:cNvSpPr txBox="1">
            <a:spLocks/>
          </p:cNvSpPr>
          <p:nvPr/>
        </p:nvSpPr>
        <p:spPr>
          <a:xfrm rot="16200000">
            <a:off x="9291092" y="3686905"/>
            <a:ext cx="5437187" cy="2169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800" kern="1200" baseline="0">
                <a:solidFill>
                  <a:srgbClr val="9F989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Quelle: Christian Buck</a:t>
            </a:r>
          </a:p>
        </p:txBody>
      </p:sp>
    </p:spTree>
    <p:extLst>
      <p:ext uri="{BB962C8B-B14F-4D97-AF65-F5344CB8AC3E}">
        <p14:creationId xmlns:p14="http://schemas.microsoft.com/office/powerpoint/2010/main" val="25480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AE814-1254-F68A-4128-DFF881643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A40862-1351-9098-C885-A450523B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cap="none" dirty="0" smtClean="0"/>
              <a:t>Ganzheitliche Unterstützung für Kommunen </a:t>
            </a:r>
            <a:br>
              <a:rPr lang="de-DE" sz="3200" cap="none" dirty="0" smtClean="0"/>
            </a:br>
            <a:r>
              <a:rPr lang="de-DE" sz="3200" cap="none" dirty="0" smtClean="0"/>
              <a:t>bei den </a:t>
            </a:r>
            <a:r>
              <a:rPr lang="de-DE" sz="3200" cap="none" dirty="0"/>
              <a:t>H</a:t>
            </a:r>
            <a:r>
              <a:rPr lang="de-DE" sz="3200" cap="none" dirty="0" smtClean="0"/>
              <a:t>erausforderungen der Wärmewende</a:t>
            </a:r>
            <a:endParaRPr lang="de-DE" sz="3200" cap="non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E38085A-3EF6-8ECC-F98E-6B5DD1EDA337}"/>
              </a:ext>
            </a:extLst>
          </p:cNvPr>
          <p:cNvSpPr txBox="1"/>
          <p:nvPr/>
        </p:nvSpPr>
        <p:spPr>
          <a:xfrm>
            <a:off x="2890935" y="2390384"/>
            <a:ext cx="7536837" cy="45134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de-DE" sz="2133" b="1" dirty="0">
                <a:latin typeface="Calibri"/>
              </a:rPr>
              <a:t>Beratung</a:t>
            </a:r>
            <a:r>
              <a:rPr lang="de-DE" sz="2133" dirty="0">
                <a:latin typeface="Calibri"/>
              </a:rPr>
              <a:t> und </a:t>
            </a:r>
            <a:r>
              <a:rPr lang="de-DE" sz="2133" b="1" dirty="0">
                <a:latin typeface="Calibri"/>
              </a:rPr>
              <a:t>Fördermittelmittelmanagement</a:t>
            </a:r>
          </a:p>
        </p:txBody>
      </p:sp>
      <p:sp>
        <p:nvSpPr>
          <p:cNvPr id="12" name="Freeform 171">
            <a:extLst>
              <a:ext uri="{FF2B5EF4-FFF2-40B4-BE49-F238E27FC236}">
                <a16:creationId xmlns:a16="http://schemas.microsoft.com/office/drawing/2014/main" id="{43CA0E8F-216F-F35D-AAFD-78E0A587858A}"/>
              </a:ext>
            </a:extLst>
          </p:cNvPr>
          <p:cNvSpPr>
            <a:spLocks noChangeAspect="1"/>
          </p:cNvSpPr>
          <p:nvPr/>
        </p:nvSpPr>
        <p:spPr bwMode="gray">
          <a:xfrm>
            <a:off x="1468414" y="3108619"/>
            <a:ext cx="703841" cy="679572"/>
          </a:xfrm>
          <a:custGeom>
            <a:avLst/>
            <a:gdLst>
              <a:gd name="T0" fmla="*/ 4285 w 5481"/>
              <a:gd name="T1" fmla="*/ 5282 h 5292"/>
              <a:gd name="T2" fmla="*/ 1344 w 5481"/>
              <a:gd name="T3" fmla="*/ 5190 h 5292"/>
              <a:gd name="T4" fmla="*/ 1250 w 5481"/>
              <a:gd name="T5" fmla="*/ 5218 h 5292"/>
              <a:gd name="T6" fmla="*/ 1153 w 5481"/>
              <a:gd name="T7" fmla="*/ 5209 h 5292"/>
              <a:gd name="T8" fmla="*/ 1064 w 5481"/>
              <a:gd name="T9" fmla="*/ 5166 h 5292"/>
              <a:gd name="T10" fmla="*/ 1006 w 5481"/>
              <a:gd name="T11" fmla="*/ 5111 h 5292"/>
              <a:gd name="T12" fmla="*/ 961 w 5481"/>
              <a:gd name="T13" fmla="*/ 5025 h 5292"/>
              <a:gd name="T14" fmla="*/ 949 w 5481"/>
              <a:gd name="T15" fmla="*/ 4928 h 5292"/>
              <a:gd name="T16" fmla="*/ 90 w 5481"/>
              <a:gd name="T17" fmla="*/ 2256 h 5292"/>
              <a:gd name="T18" fmla="*/ 29 w 5481"/>
              <a:gd name="T19" fmla="*/ 2177 h 5292"/>
              <a:gd name="T20" fmla="*/ 2 w 5481"/>
              <a:gd name="T21" fmla="*/ 2085 h 5292"/>
              <a:gd name="T22" fmla="*/ 8 w 5481"/>
              <a:gd name="T23" fmla="*/ 1987 h 5292"/>
              <a:gd name="T24" fmla="*/ 39 w 5481"/>
              <a:gd name="T25" fmla="*/ 1913 h 5292"/>
              <a:gd name="T26" fmla="*/ 102 w 5481"/>
              <a:gd name="T27" fmla="*/ 1840 h 5292"/>
              <a:gd name="T28" fmla="*/ 187 w 5481"/>
              <a:gd name="T29" fmla="*/ 1792 h 5292"/>
              <a:gd name="T30" fmla="*/ 2492 w 5481"/>
              <a:gd name="T31" fmla="*/ 162 h 5292"/>
              <a:gd name="T32" fmla="*/ 2535 w 5481"/>
              <a:gd name="T33" fmla="*/ 94 h 5292"/>
              <a:gd name="T34" fmla="*/ 2609 w 5481"/>
              <a:gd name="T35" fmla="*/ 34 h 5292"/>
              <a:gd name="T36" fmla="*/ 2702 w 5481"/>
              <a:gd name="T37" fmla="*/ 3 h 5292"/>
              <a:gd name="T38" fmla="*/ 2744 w 5481"/>
              <a:gd name="T39" fmla="*/ 0 h 5292"/>
              <a:gd name="T40" fmla="*/ 2841 w 5481"/>
              <a:gd name="T41" fmla="*/ 18 h 5292"/>
              <a:gd name="T42" fmla="*/ 2924 w 5481"/>
              <a:gd name="T43" fmla="*/ 68 h 5292"/>
              <a:gd name="T44" fmla="*/ 2985 w 5481"/>
              <a:gd name="T45" fmla="*/ 146 h 5292"/>
              <a:gd name="T46" fmla="*/ 5255 w 5481"/>
              <a:gd name="T47" fmla="*/ 1783 h 5292"/>
              <a:gd name="T48" fmla="*/ 5348 w 5481"/>
              <a:gd name="T49" fmla="*/ 1817 h 5292"/>
              <a:gd name="T50" fmla="*/ 5421 w 5481"/>
              <a:gd name="T51" fmla="*/ 1881 h 5292"/>
              <a:gd name="T52" fmla="*/ 5467 w 5481"/>
              <a:gd name="T53" fmla="*/ 1970 h 5292"/>
              <a:gd name="T54" fmla="*/ 5481 w 5481"/>
              <a:gd name="T55" fmla="*/ 2048 h 5292"/>
              <a:gd name="T56" fmla="*/ 5466 w 5481"/>
              <a:gd name="T57" fmla="*/ 2145 h 5292"/>
              <a:gd name="T58" fmla="*/ 5417 w 5481"/>
              <a:gd name="T59" fmla="*/ 2230 h 5292"/>
              <a:gd name="T60" fmla="*/ 4385 w 5481"/>
              <a:gd name="T61" fmla="*/ 4236 h 5292"/>
              <a:gd name="T62" fmla="*/ 4382 w 5481"/>
              <a:gd name="T63" fmla="*/ 4303 h 5292"/>
              <a:gd name="T64" fmla="*/ 4348 w 5481"/>
              <a:gd name="T65" fmla="*/ 4359 h 5292"/>
              <a:gd name="T66" fmla="*/ 4291 w 5481"/>
              <a:gd name="T67" fmla="*/ 4393 h 5292"/>
              <a:gd name="T68" fmla="*/ 4237 w 5481"/>
              <a:gd name="T69" fmla="*/ 4400 h 5292"/>
              <a:gd name="T70" fmla="*/ 4175 w 5481"/>
              <a:gd name="T71" fmla="*/ 4376 h 5292"/>
              <a:gd name="T72" fmla="*/ 4131 w 5481"/>
              <a:gd name="T73" fmla="*/ 4329 h 5292"/>
              <a:gd name="T74" fmla="*/ 3929 w 5481"/>
              <a:gd name="T75" fmla="*/ 3373 h 5292"/>
              <a:gd name="T76" fmla="*/ 3925 w 5481"/>
              <a:gd name="T77" fmla="*/ 3283 h 5292"/>
              <a:gd name="T78" fmla="*/ 3950 w 5481"/>
              <a:gd name="T79" fmla="*/ 3198 h 5292"/>
              <a:gd name="T80" fmla="*/ 4003 w 5481"/>
              <a:gd name="T81" fmla="*/ 3124 h 5292"/>
              <a:gd name="T82" fmla="*/ 3584 w 5481"/>
              <a:gd name="T83" fmla="*/ 1880 h 5292"/>
              <a:gd name="T84" fmla="*/ 3499 w 5481"/>
              <a:gd name="T85" fmla="*/ 1850 h 5292"/>
              <a:gd name="T86" fmla="*/ 3428 w 5481"/>
              <a:gd name="T87" fmla="*/ 1795 h 5292"/>
              <a:gd name="T88" fmla="*/ 3379 w 5481"/>
              <a:gd name="T89" fmla="*/ 1720 h 5292"/>
              <a:gd name="T90" fmla="*/ 2070 w 5481"/>
              <a:gd name="T91" fmla="*/ 1749 h 5292"/>
              <a:gd name="T92" fmla="*/ 2011 w 5481"/>
              <a:gd name="T93" fmla="*/ 1815 h 5292"/>
              <a:gd name="T94" fmla="*/ 1935 w 5481"/>
              <a:gd name="T95" fmla="*/ 1860 h 5292"/>
              <a:gd name="T96" fmla="*/ 275 w 5481"/>
              <a:gd name="T97" fmla="*/ 2051 h 5292"/>
              <a:gd name="T98" fmla="*/ 1494 w 5481"/>
              <a:gd name="T99" fmla="*/ 3168 h 5292"/>
              <a:gd name="T100" fmla="*/ 1534 w 5481"/>
              <a:gd name="T101" fmla="*/ 3246 h 5292"/>
              <a:gd name="T102" fmla="*/ 1548 w 5481"/>
              <a:gd name="T103" fmla="*/ 3333 h 5292"/>
              <a:gd name="T104" fmla="*/ 2597 w 5481"/>
              <a:gd name="T105" fmla="*/ 4150 h 5292"/>
              <a:gd name="T106" fmla="*/ 2663 w 5481"/>
              <a:gd name="T107" fmla="*/ 4123 h 5292"/>
              <a:gd name="T108" fmla="*/ 2751 w 5481"/>
              <a:gd name="T109" fmla="*/ 4114 h 5292"/>
              <a:gd name="T110" fmla="*/ 2838 w 5481"/>
              <a:gd name="T111" fmla="*/ 4133 h 5292"/>
              <a:gd name="T112" fmla="*/ 4417 w 5481"/>
              <a:gd name="T113" fmla="*/ 5044 h 5292"/>
              <a:gd name="T114" fmla="*/ 4460 w 5481"/>
              <a:gd name="T115" fmla="*/ 5095 h 5292"/>
              <a:gd name="T116" fmla="*/ 4474 w 5481"/>
              <a:gd name="T117" fmla="*/ 5159 h 5292"/>
              <a:gd name="T118" fmla="*/ 4455 w 5481"/>
              <a:gd name="T119" fmla="*/ 5224 h 5292"/>
              <a:gd name="T120" fmla="*/ 4419 w 5481"/>
              <a:gd name="T121" fmla="*/ 5265 h 5292"/>
              <a:gd name="T122" fmla="*/ 4337 w 5481"/>
              <a:gd name="T123" fmla="*/ 5292 h 5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81" h="5292">
                <a:moveTo>
                  <a:pt x="4337" y="5292"/>
                </a:moveTo>
                <a:lnTo>
                  <a:pt x="4337" y="5292"/>
                </a:lnTo>
                <a:lnTo>
                  <a:pt x="4320" y="5291"/>
                </a:lnTo>
                <a:lnTo>
                  <a:pt x="4302" y="5287"/>
                </a:lnTo>
                <a:lnTo>
                  <a:pt x="4285" y="5282"/>
                </a:lnTo>
                <a:lnTo>
                  <a:pt x="4268" y="5273"/>
                </a:lnTo>
                <a:lnTo>
                  <a:pt x="2734" y="4387"/>
                </a:lnTo>
                <a:lnTo>
                  <a:pt x="1362" y="5181"/>
                </a:lnTo>
                <a:lnTo>
                  <a:pt x="1362" y="5181"/>
                </a:lnTo>
                <a:lnTo>
                  <a:pt x="1344" y="5190"/>
                </a:lnTo>
                <a:lnTo>
                  <a:pt x="1326" y="5199"/>
                </a:lnTo>
                <a:lnTo>
                  <a:pt x="1307" y="5205"/>
                </a:lnTo>
                <a:lnTo>
                  <a:pt x="1288" y="5211"/>
                </a:lnTo>
                <a:lnTo>
                  <a:pt x="1268" y="5214"/>
                </a:lnTo>
                <a:lnTo>
                  <a:pt x="1250" y="5218"/>
                </a:lnTo>
                <a:lnTo>
                  <a:pt x="1231" y="5219"/>
                </a:lnTo>
                <a:lnTo>
                  <a:pt x="1211" y="5219"/>
                </a:lnTo>
                <a:lnTo>
                  <a:pt x="1192" y="5216"/>
                </a:lnTo>
                <a:lnTo>
                  <a:pt x="1172" y="5213"/>
                </a:lnTo>
                <a:lnTo>
                  <a:pt x="1153" y="5209"/>
                </a:lnTo>
                <a:lnTo>
                  <a:pt x="1135" y="5203"/>
                </a:lnTo>
                <a:lnTo>
                  <a:pt x="1116" y="5196"/>
                </a:lnTo>
                <a:lnTo>
                  <a:pt x="1098" y="5187"/>
                </a:lnTo>
                <a:lnTo>
                  <a:pt x="1080" y="5178"/>
                </a:lnTo>
                <a:lnTo>
                  <a:pt x="1064" y="5166"/>
                </a:lnTo>
                <a:lnTo>
                  <a:pt x="1064" y="5166"/>
                </a:lnTo>
                <a:lnTo>
                  <a:pt x="1048" y="5154"/>
                </a:lnTo>
                <a:lnTo>
                  <a:pt x="1032" y="5140"/>
                </a:lnTo>
                <a:lnTo>
                  <a:pt x="1019" y="5126"/>
                </a:lnTo>
                <a:lnTo>
                  <a:pt x="1006" y="5111"/>
                </a:lnTo>
                <a:lnTo>
                  <a:pt x="994" y="5095"/>
                </a:lnTo>
                <a:lnTo>
                  <a:pt x="984" y="5078"/>
                </a:lnTo>
                <a:lnTo>
                  <a:pt x="975" y="5061"/>
                </a:lnTo>
                <a:lnTo>
                  <a:pt x="968" y="5043"/>
                </a:lnTo>
                <a:lnTo>
                  <a:pt x="961" y="5025"/>
                </a:lnTo>
                <a:lnTo>
                  <a:pt x="957" y="5007"/>
                </a:lnTo>
                <a:lnTo>
                  <a:pt x="952" y="4987"/>
                </a:lnTo>
                <a:lnTo>
                  <a:pt x="950" y="4968"/>
                </a:lnTo>
                <a:lnTo>
                  <a:pt x="949" y="4948"/>
                </a:lnTo>
                <a:lnTo>
                  <a:pt x="949" y="4928"/>
                </a:lnTo>
                <a:lnTo>
                  <a:pt x="951" y="4908"/>
                </a:lnTo>
                <a:lnTo>
                  <a:pt x="954" y="4888"/>
                </a:lnTo>
                <a:lnTo>
                  <a:pt x="1274" y="3332"/>
                </a:lnTo>
                <a:lnTo>
                  <a:pt x="90" y="2256"/>
                </a:lnTo>
                <a:lnTo>
                  <a:pt x="90" y="2256"/>
                </a:lnTo>
                <a:lnTo>
                  <a:pt x="76" y="2241"/>
                </a:lnTo>
                <a:lnTo>
                  <a:pt x="62" y="2226"/>
                </a:lnTo>
                <a:lnTo>
                  <a:pt x="50" y="2211"/>
                </a:lnTo>
                <a:lnTo>
                  <a:pt x="40" y="2194"/>
                </a:lnTo>
                <a:lnTo>
                  <a:pt x="29" y="2177"/>
                </a:lnTo>
                <a:lnTo>
                  <a:pt x="22" y="2159"/>
                </a:lnTo>
                <a:lnTo>
                  <a:pt x="15" y="2142"/>
                </a:lnTo>
                <a:lnTo>
                  <a:pt x="9" y="2124"/>
                </a:lnTo>
                <a:lnTo>
                  <a:pt x="4" y="2105"/>
                </a:lnTo>
                <a:lnTo>
                  <a:pt x="2" y="2085"/>
                </a:lnTo>
                <a:lnTo>
                  <a:pt x="0" y="2066"/>
                </a:lnTo>
                <a:lnTo>
                  <a:pt x="0" y="2046"/>
                </a:lnTo>
                <a:lnTo>
                  <a:pt x="1" y="2026"/>
                </a:lnTo>
                <a:lnTo>
                  <a:pt x="4" y="2007"/>
                </a:lnTo>
                <a:lnTo>
                  <a:pt x="8" y="1987"/>
                </a:lnTo>
                <a:lnTo>
                  <a:pt x="14" y="1967"/>
                </a:lnTo>
                <a:lnTo>
                  <a:pt x="14" y="1967"/>
                </a:lnTo>
                <a:lnTo>
                  <a:pt x="21" y="1949"/>
                </a:lnTo>
                <a:lnTo>
                  <a:pt x="29" y="1931"/>
                </a:lnTo>
                <a:lnTo>
                  <a:pt x="39" y="1913"/>
                </a:lnTo>
                <a:lnTo>
                  <a:pt x="49" y="1896"/>
                </a:lnTo>
                <a:lnTo>
                  <a:pt x="61" y="1880"/>
                </a:lnTo>
                <a:lnTo>
                  <a:pt x="74" y="1866"/>
                </a:lnTo>
                <a:lnTo>
                  <a:pt x="87" y="1852"/>
                </a:lnTo>
                <a:lnTo>
                  <a:pt x="102" y="1840"/>
                </a:lnTo>
                <a:lnTo>
                  <a:pt x="117" y="1828"/>
                </a:lnTo>
                <a:lnTo>
                  <a:pt x="133" y="1817"/>
                </a:lnTo>
                <a:lnTo>
                  <a:pt x="150" y="1808"/>
                </a:lnTo>
                <a:lnTo>
                  <a:pt x="168" y="1800"/>
                </a:lnTo>
                <a:lnTo>
                  <a:pt x="187" y="1792"/>
                </a:lnTo>
                <a:lnTo>
                  <a:pt x="206" y="1787"/>
                </a:lnTo>
                <a:lnTo>
                  <a:pt x="225" y="1783"/>
                </a:lnTo>
                <a:lnTo>
                  <a:pt x="246" y="1780"/>
                </a:lnTo>
                <a:lnTo>
                  <a:pt x="1836" y="1606"/>
                </a:lnTo>
                <a:lnTo>
                  <a:pt x="2492" y="162"/>
                </a:lnTo>
                <a:lnTo>
                  <a:pt x="2492" y="162"/>
                </a:lnTo>
                <a:lnTo>
                  <a:pt x="2501" y="143"/>
                </a:lnTo>
                <a:lnTo>
                  <a:pt x="2511" y="126"/>
                </a:lnTo>
                <a:lnTo>
                  <a:pt x="2522" y="109"/>
                </a:lnTo>
                <a:lnTo>
                  <a:pt x="2535" y="94"/>
                </a:lnTo>
                <a:lnTo>
                  <a:pt x="2547" y="80"/>
                </a:lnTo>
                <a:lnTo>
                  <a:pt x="2562" y="66"/>
                </a:lnTo>
                <a:lnTo>
                  <a:pt x="2577" y="55"/>
                </a:lnTo>
                <a:lnTo>
                  <a:pt x="2592" y="43"/>
                </a:lnTo>
                <a:lnTo>
                  <a:pt x="2609" y="34"/>
                </a:lnTo>
                <a:lnTo>
                  <a:pt x="2627" y="25"/>
                </a:lnTo>
                <a:lnTo>
                  <a:pt x="2645" y="18"/>
                </a:lnTo>
                <a:lnTo>
                  <a:pt x="2663" y="12"/>
                </a:lnTo>
                <a:lnTo>
                  <a:pt x="2682" y="6"/>
                </a:lnTo>
                <a:lnTo>
                  <a:pt x="2702" y="3"/>
                </a:lnTo>
                <a:lnTo>
                  <a:pt x="2722" y="1"/>
                </a:lnTo>
                <a:lnTo>
                  <a:pt x="2742" y="0"/>
                </a:lnTo>
                <a:lnTo>
                  <a:pt x="2742" y="0"/>
                </a:lnTo>
                <a:lnTo>
                  <a:pt x="2744" y="0"/>
                </a:lnTo>
                <a:lnTo>
                  <a:pt x="2744" y="0"/>
                </a:lnTo>
                <a:lnTo>
                  <a:pt x="2765" y="1"/>
                </a:lnTo>
                <a:lnTo>
                  <a:pt x="2785" y="3"/>
                </a:lnTo>
                <a:lnTo>
                  <a:pt x="2804" y="6"/>
                </a:lnTo>
                <a:lnTo>
                  <a:pt x="2823" y="12"/>
                </a:lnTo>
                <a:lnTo>
                  <a:pt x="2841" y="18"/>
                </a:lnTo>
                <a:lnTo>
                  <a:pt x="2859" y="26"/>
                </a:lnTo>
                <a:lnTo>
                  <a:pt x="2877" y="35"/>
                </a:lnTo>
                <a:lnTo>
                  <a:pt x="2894" y="45"/>
                </a:lnTo>
                <a:lnTo>
                  <a:pt x="2910" y="56"/>
                </a:lnTo>
                <a:lnTo>
                  <a:pt x="2924" y="68"/>
                </a:lnTo>
                <a:lnTo>
                  <a:pt x="2938" y="82"/>
                </a:lnTo>
                <a:lnTo>
                  <a:pt x="2952" y="96"/>
                </a:lnTo>
                <a:lnTo>
                  <a:pt x="2964" y="112"/>
                </a:lnTo>
                <a:lnTo>
                  <a:pt x="2975" y="128"/>
                </a:lnTo>
                <a:lnTo>
                  <a:pt x="2985" y="146"/>
                </a:lnTo>
                <a:lnTo>
                  <a:pt x="2994" y="165"/>
                </a:lnTo>
                <a:lnTo>
                  <a:pt x="3630" y="1610"/>
                </a:lnTo>
                <a:lnTo>
                  <a:pt x="5234" y="1780"/>
                </a:lnTo>
                <a:lnTo>
                  <a:pt x="5234" y="1780"/>
                </a:lnTo>
                <a:lnTo>
                  <a:pt x="5255" y="1783"/>
                </a:lnTo>
                <a:lnTo>
                  <a:pt x="5275" y="1787"/>
                </a:lnTo>
                <a:lnTo>
                  <a:pt x="5294" y="1792"/>
                </a:lnTo>
                <a:lnTo>
                  <a:pt x="5313" y="1800"/>
                </a:lnTo>
                <a:lnTo>
                  <a:pt x="5331" y="1808"/>
                </a:lnTo>
                <a:lnTo>
                  <a:pt x="5348" y="1817"/>
                </a:lnTo>
                <a:lnTo>
                  <a:pt x="5364" y="1828"/>
                </a:lnTo>
                <a:lnTo>
                  <a:pt x="5380" y="1840"/>
                </a:lnTo>
                <a:lnTo>
                  <a:pt x="5395" y="1852"/>
                </a:lnTo>
                <a:lnTo>
                  <a:pt x="5409" y="1867"/>
                </a:lnTo>
                <a:lnTo>
                  <a:pt x="5421" y="1881"/>
                </a:lnTo>
                <a:lnTo>
                  <a:pt x="5433" y="1897"/>
                </a:lnTo>
                <a:lnTo>
                  <a:pt x="5443" y="1914"/>
                </a:lnTo>
                <a:lnTo>
                  <a:pt x="5453" y="1932"/>
                </a:lnTo>
                <a:lnTo>
                  <a:pt x="5461" y="1950"/>
                </a:lnTo>
                <a:lnTo>
                  <a:pt x="5467" y="1970"/>
                </a:lnTo>
                <a:lnTo>
                  <a:pt x="5467" y="1970"/>
                </a:lnTo>
                <a:lnTo>
                  <a:pt x="5474" y="1989"/>
                </a:lnTo>
                <a:lnTo>
                  <a:pt x="5477" y="2008"/>
                </a:lnTo>
                <a:lnTo>
                  <a:pt x="5480" y="2028"/>
                </a:lnTo>
                <a:lnTo>
                  <a:pt x="5481" y="2048"/>
                </a:lnTo>
                <a:lnTo>
                  <a:pt x="5481" y="2068"/>
                </a:lnTo>
                <a:lnTo>
                  <a:pt x="5479" y="2088"/>
                </a:lnTo>
                <a:lnTo>
                  <a:pt x="5476" y="2107"/>
                </a:lnTo>
                <a:lnTo>
                  <a:pt x="5472" y="2126"/>
                </a:lnTo>
                <a:lnTo>
                  <a:pt x="5466" y="2145"/>
                </a:lnTo>
                <a:lnTo>
                  <a:pt x="5459" y="2163"/>
                </a:lnTo>
                <a:lnTo>
                  <a:pt x="5451" y="2180"/>
                </a:lnTo>
                <a:lnTo>
                  <a:pt x="5440" y="2197"/>
                </a:lnTo>
                <a:lnTo>
                  <a:pt x="5430" y="2214"/>
                </a:lnTo>
                <a:lnTo>
                  <a:pt x="5417" y="2230"/>
                </a:lnTo>
                <a:lnTo>
                  <a:pt x="5403" y="2244"/>
                </a:lnTo>
                <a:lnTo>
                  <a:pt x="5389" y="2258"/>
                </a:lnTo>
                <a:lnTo>
                  <a:pt x="4198" y="3316"/>
                </a:lnTo>
                <a:lnTo>
                  <a:pt x="4385" y="4236"/>
                </a:lnTo>
                <a:lnTo>
                  <a:pt x="4385" y="4236"/>
                </a:lnTo>
                <a:lnTo>
                  <a:pt x="4387" y="4250"/>
                </a:lnTo>
                <a:lnTo>
                  <a:pt x="4388" y="4263"/>
                </a:lnTo>
                <a:lnTo>
                  <a:pt x="4387" y="4277"/>
                </a:lnTo>
                <a:lnTo>
                  <a:pt x="4385" y="4289"/>
                </a:lnTo>
                <a:lnTo>
                  <a:pt x="4382" y="4303"/>
                </a:lnTo>
                <a:lnTo>
                  <a:pt x="4377" y="4315"/>
                </a:lnTo>
                <a:lnTo>
                  <a:pt x="4371" y="4327"/>
                </a:lnTo>
                <a:lnTo>
                  <a:pt x="4365" y="4339"/>
                </a:lnTo>
                <a:lnTo>
                  <a:pt x="4358" y="4349"/>
                </a:lnTo>
                <a:lnTo>
                  <a:pt x="4348" y="4359"/>
                </a:lnTo>
                <a:lnTo>
                  <a:pt x="4339" y="4368"/>
                </a:lnTo>
                <a:lnTo>
                  <a:pt x="4328" y="4375"/>
                </a:lnTo>
                <a:lnTo>
                  <a:pt x="4317" y="4383"/>
                </a:lnTo>
                <a:lnTo>
                  <a:pt x="4304" y="4389"/>
                </a:lnTo>
                <a:lnTo>
                  <a:pt x="4291" y="4393"/>
                </a:lnTo>
                <a:lnTo>
                  <a:pt x="4278" y="4396"/>
                </a:lnTo>
                <a:lnTo>
                  <a:pt x="4278" y="4396"/>
                </a:lnTo>
                <a:lnTo>
                  <a:pt x="4264" y="4398"/>
                </a:lnTo>
                <a:lnTo>
                  <a:pt x="4250" y="4400"/>
                </a:lnTo>
                <a:lnTo>
                  <a:pt x="4237" y="4400"/>
                </a:lnTo>
                <a:lnTo>
                  <a:pt x="4223" y="4397"/>
                </a:lnTo>
                <a:lnTo>
                  <a:pt x="4211" y="4394"/>
                </a:lnTo>
                <a:lnTo>
                  <a:pt x="4198" y="4389"/>
                </a:lnTo>
                <a:lnTo>
                  <a:pt x="4186" y="4384"/>
                </a:lnTo>
                <a:lnTo>
                  <a:pt x="4175" y="4376"/>
                </a:lnTo>
                <a:lnTo>
                  <a:pt x="4164" y="4369"/>
                </a:lnTo>
                <a:lnTo>
                  <a:pt x="4155" y="4361"/>
                </a:lnTo>
                <a:lnTo>
                  <a:pt x="4145" y="4350"/>
                </a:lnTo>
                <a:lnTo>
                  <a:pt x="4137" y="4340"/>
                </a:lnTo>
                <a:lnTo>
                  <a:pt x="4131" y="4329"/>
                </a:lnTo>
                <a:lnTo>
                  <a:pt x="4124" y="4317"/>
                </a:lnTo>
                <a:lnTo>
                  <a:pt x="4120" y="4304"/>
                </a:lnTo>
                <a:lnTo>
                  <a:pt x="4116" y="4290"/>
                </a:lnTo>
                <a:lnTo>
                  <a:pt x="3929" y="3373"/>
                </a:lnTo>
                <a:lnTo>
                  <a:pt x="3929" y="3373"/>
                </a:lnTo>
                <a:lnTo>
                  <a:pt x="3926" y="3354"/>
                </a:lnTo>
                <a:lnTo>
                  <a:pt x="3924" y="3336"/>
                </a:lnTo>
                <a:lnTo>
                  <a:pt x="3923" y="3318"/>
                </a:lnTo>
                <a:lnTo>
                  <a:pt x="3924" y="3300"/>
                </a:lnTo>
                <a:lnTo>
                  <a:pt x="3925" y="3283"/>
                </a:lnTo>
                <a:lnTo>
                  <a:pt x="3928" y="3265"/>
                </a:lnTo>
                <a:lnTo>
                  <a:pt x="3932" y="3248"/>
                </a:lnTo>
                <a:lnTo>
                  <a:pt x="3938" y="3230"/>
                </a:lnTo>
                <a:lnTo>
                  <a:pt x="3943" y="3214"/>
                </a:lnTo>
                <a:lnTo>
                  <a:pt x="3950" y="3198"/>
                </a:lnTo>
                <a:lnTo>
                  <a:pt x="3959" y="3182"/>
                </a:lnTo>
                <a:lnTo>
                  <a:pt x="3968" y="3166"/>
                </a:lnTo>
                <a:lnTo>
                  <a:pt x="3978" y="3151"/>
                </a:lnTo>
                <a:lnTo>
                  <a:pt x="3990" y="3138"/>
                </a:lnTo>
                <a:lnTo>
                  <a:pt x="4003" y="3124"/>
                </a:lnTo>
                <a:lnTo>
                  <a:pt x="4015" y="3112"/>
                </a:lnTo>
                <a:lnTo>
                  <a:pt x="5207" y="2053"/>
                </a:lnTo>
                <a:lnTo>
                  <a:pt x="3602" y="1883"/>
                </a:lnTo>
                <a:lnTo>
                  <a:pt x="3602" y="1883"/>
                </a:lnTo>
                <a:lnTo>
                  <a:pt x="3584" y="1880"/>
                </a:lnTo>
                <a:lnTo>
                  <a:pt x="3566" y="1876"/>
                </a:lnTo>
                <a:lnTo>
                  <a:pt x="3548" y="1871"/>
                </a:lnTo>
                <a:lnTo>
                  <a:pt x="3531" y="1866"/>
                </a:lnTo>
                <a:lnTo>
                  <a:pt x="3514" y="1858"/>
                </a:lnTo>
                <a:lnTo>
                  <a:pt x="3499" y="1850"/>
                </a:lnTo>
                <a:lnTo>
                  <a:pt x="3483" y="1841"/>
                </a:lnTo>
                <a:lnTo>
                  <a:pt x="3468" y="1831"/>
                </a:lnTo>
                <a:lnTo>
                  <a:pt x="3455" y="1820"/>
                </a:lnTo>
                <a:lnTo>
                  <a:pt x="3441" y="1808"/>
                </a:lnTo>
                <a:lnTo>
                  <a:pt x="3428" y="1795"/>
                </a:lnTo>
                <a:lnTo>
                  <a:pt x="3417" y="1782"/>
                </a:lnTo>
                <a:lnTo>
                  <a:pt x="3405" y="1767"/>
                </a:lnTo>
                <a:lnTo>
                  <a:pt x="3396" y="1752"/>
                </a:lnTo>
                <a:lnTo>
                  <a:pt x="3386" y="1737"/>
                </a:lnTo>
                <a:lnTo>
                  <a:pt x="3379" y="1720"/>
                </a:lnTo>
                <a:lnTo>
                  <a:pt x="2743" y="275"/>
                </a:lnTo>
                <a:lnTo>
                  <a:pt x="2086" y="1718"/>
                </a:lnTo>
                <a:lnTo>
                  <a:pt x="2086" y="1718"/>
                </a:lnTo>
                <a:lnTo>
                  <a:pt x="2078" y="1734"/>
                </a:lnTo>
                <a:lnTo>
                  <a:pt x="2070" y="1749"/>
                </a:lnTo>
                <a:lnTo>
                  <a:pt x="2059" y="1764"/>
                </a:lnTo>
                <a:lnTo>
                  <a:pt x="2049" y="1779"/>
                </a:lnTo>
                <a:lnTo>
                  <a:pt x="2037" y="1791"/>
                </a:lnTo>
                <a:lnTo>
                  <a:pt x="2024" y="1804"/>
                </a:lnTo>
                <a:lnTo>
                  <a:pt x="2011" y="1815"/>
                </a:lnTo>
                <a:lnTo>
                  <a:pt x="1997" y="1827"/>
                </a:lnTo>
                <a:lnTo>
                  <a:pt x="1982" y="1836"/>
                </a:lnTo>
                <a:lnTo>
                  <a:pt x="1968" y="1846"/>
                </a:lnTo>
                <a:lnTo>
                  <a:pt x="1952" y="1853"/>
                </a:lnTo>
                <a:lnTo>
                  <a:pt x="1935" y="1860"/>
                </a:lnTo>
                <a:lnTo>
                  <a:pt x="1918" y="1867"/>
                </a:lnTo>
                <a:lnTo>
                  <a:pt x="1902" y="1871"/>
                </a:lnTo>
                <a:lnTo>
                  <a:pt x="1884" y="1875"/>
                </a:lnTo>
                <a:lnTo>
                  <a:pt x="1866" y="1877"/>
                </a:lnTo>
                <a:lnTo>
                  <a:pt x="275" y="2051"/>
                </a:lnTo>
                <a:lnTo>
                  <a:pt x="1458" y="3128"/>
                </a:lnTo>
                <a:lnTo>
                  <a:pt x="1458" y="3128"/>
                </a:lnTo>
                <a:lnTo>
                  <a:pt x="1471" y="3141"/>
                </a:lnTo>
                <a:lnTo>
                  <a:pt x="1483" y="3154"/>
                </a:lnTo>
                <a:lnTo>
                  <a:pt x="1494" y="3168"/>
                </a:lnTo>
                <a:lnTo>
                  <a:pt x="1504" y="3183"/>
                </a:lnTo>
                <a:lnTo>
                  <a:pt x="1513" y="3198"/>
                </a:lnTo>
                <a:lnTo>
                  <a:pt x="1521" y="3213"/>
                </a:lnTo>
                <a:lnTo>
                  <a:pt x="1528" y="3229"/>
                </a:lnTo>
                <a:lnTo>
                  <a:pt x="1534" y="3246"/>
                </a:lnTo>
                <a:lnTo>
                  <a:pt x="1539" y="3263"/>
                </a:lnTo>
                <a:lnTo>
                  <a:pt x="1544" y="3280"/>
                </a:lnTo>
                <a:lnTo>
                  <a:pt x="1546" y="3297"/>
                </a:lnTo>
                <a:lnTo>
                  <a:pt x="1548" y="3315"/>
                </a:lnTo>
                <a:lnTo>
                  <a:pt x="1548" y="3333"/>
                </a:lnTo>
                <a:lnTo>
                  <a:pt x="1548" y="3351"/>
                </a:lnTo>
                <a:lnTo>
                  <a:pt x="1546" y="3369"/>
                </a:lnTo>
                <a:lnTo>
                  <a:pt x="1542" y="3386"/>
                </a:lnTo>
                <a:lnTo>
                  <a:pt x="1223" y="4943"/>
                </a:lnTo>
                <a:lnTo>
                  <a:pt x="2597" y="4150"/>
                </a:lnTo>
                <a:lnTo>
                  <a:pt x="2597" y="4150"/>
                </a:lnTo>
                <a:lnTo>
                  <a:pt x="2612" y="4142"/>
                </a:lnTo>
                <a:lnTo>
                  <a:pt x="2629" y="4134"/>
                </a:lnTo>
                <a:lnTo>
                  <a:pt x="2646" y="4128"/>
                </a:lnTo>
                <a:lnTo>
                  <a:pt x="2663" y="4123"/>
                </a:lnTo>
                <a:lnTo>
                  <a:pt x="2681" y="4118"/>
                </a:lnTo>
                <a:lnTo>
                  <a:pt x="2697" y="4115"/>
                </a:lnTo>
                <a:lnTo>
                  <a:pt x="2715" y="4114"/>
                </a:lnTo>
                <a:lnTo>
                  <a:pt x="2733" y="4113"/>
                </a:lnTo>
                <a:lnTo>
                  <a:pt x="2751" y="4114"/>
                </a:lnTo>
                <a:lnTo>
                  <a:pt x="2769" y="4115"/>
                </a:lnTo>
                <a:lnTo>
                  <a:pt x="2787" y="4118"/>
                </a:lnTo>
                <a:lnTo>
                  <a:pt x="2804" y="4123"/>
                </a:lnTo>
                <a:lnTo>
                  <a:pt x="2821" y="4128"/>
                </a:lnTo>
                <a:lnTo>
                  <a:pt x="2838" y="4133"/>
                </a:lnTo>
                <a:lnTo>
                  <a:pt x="2855" y="4140"/>
                </a:lnTo>
                <a:lnTo>
                  <a:pt x="2871" y="4150"/>
                </a:lnTo>
                <a:lnTo>
                  <a:pt x="4406" y="5036"/>
                </a:lnTo>
                <a:lnTo>
                  <a:pt x="4406" y="5036"/>
                </a:lnTo>
                <a:lnTo>
                  <a:pt x="4417" y="5044"/>
                </a:lnTo>
                <a:lnTo>
                  <a:pt x="4428" y="5053"/>
                </a:lnTo>
                <a:lnTo>
                  <a:pt x="4437" y="5062"/>
                </a:lnTo>
                <a:lnTo>
                  <a:pt x="4447" y="5073"/>
                </a:lnTo>
                <a:lnTo>
                  <a:pt x="4454" y="5083"/>
                </a:lnTo>
                <a:lnTo>
                  <a:pt x="4460" y="5095"/>
                </a:lnTo>
                <a:lnTo>
                  <a:pt x="4466" y="5107"/>
                </a:lnTo>
                <a:lnTo>
                  <a:pt x="4470" y="5120"/>
                </a:lnTo>
                <a:lnTo>
                  <a:pt x="4472" y="5133"/>
                </a:lnTo>
                <a:lnTo>
                  <a:pt x="4474" y="5145"/>
                </a:lnTo>
                <a:lnTo>
                  <a:pt x="4474" y="5159"/>
                </a:lnTo>
                <a:lnTo>
                  <a:pt x="4473" y="5172"/>
                </a:lnTo>
                <a:lnTo>
                  <a:pt x="4471" y="5185"/>
                </a:lnTo>
                <a:lnTo>
                  <a:pt x="4467" y="5199"/>
                </a:lnTo>
                <a:lnTo>
                  <a:pt x="4463" y="5211"/>
                </a:lnTo>
                <a:lnTo>
                  <a:pt x="4455" y="5224"/>
                </a:lnTo>
                <a:lnTo>
                  <a:pt x="4455" y="5224"/>
                </a:lnTo>
                <a:lnTo>
                  <a:pt x="4451" y="5231"/>
                </a:lnTo>
                <a:lnTo>
                  <a:pt x="4445" y="5239"/>
                </a:lnTo>
                <a:lnTo>
                  <a:pt x="4433" y="5252"/>
                </a:lnTo>
                <a:lnTo>
                  <a:pt x="4419" y="5265"/>
                </a:lnTo>
                <a:lnTo>
                  <a:pt x="4405" y="5274"/>
                </a:lnTo>
                <a:lnTo>
                  <a:pt x="4389" y="5282"/>
                </a:lnTo>
                <a:lnTo>
                  <a:pt x="4372" y="5287"/>
                </a:lnTo>
                <a:lnTo>
                  <a:pt x="4354" y="5291"/>
                </a:lnTo>
                <a:lnTo>
                  <a:pt x="4337" y="5292"/>
                </a:lnTo>
                <a:lnTo>
                  <a:pt x="4337" y="5292"/>
                </a:lnTo>
                <a:close/>
              </a:path>
            </a:pathLst>
          </a:custGeom>
          <a:solidFill>
            <a:srgbClr val="00875A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de-DE" sz="24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50330BA-530F-4609-4E04-4BA0310BB62B}"/>
              </a:ext>
            </a:extLst>
          </p:cNvPr>
          <p:cNvSpPr txBox="1"/>
          <p:nvPr/>
        </p:nvSpPr>
        <p:spPr>
          <a:xfrm>
            <a:off x="2869026" y="3108619"/>
            <a:ext cx="6880979" cy="1179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Bef>
                <a:spcPts val="800"/>
              </a:spcBef>
              <a:defRPr/>
            </a:pPr>
            <a:r>
              <a:rPr lang="de-DE" sz="2133" dirty="0">
                <a:latin typeface="Calibri"/>
              </a:rPr>
              <a:t>Erstellung der </a:t>
            </a:r>
            <a:r>
              <a:rPr lang="de-DE" sz="2133" b="1" dirty="0">
                <a:latin typeface="Calibri"/>
              </a:rPr>
              <a:t>Kommunalen Wärmeplanung </a:t>
            </a:r>
            <a:r>
              <a:rPr lang="de-DE" sz="2133" dirty="0">
                <a:latin typeface="Calibri"/>
              </a:rPr>
              <a:t>zur Erfüllung der gesetzlichen Pflichten </a:t>
            </a:r>
            <a:r>
              <a:rPr lang="de-DE" sz="2133" dirty="0" smtClean="0">
                <a:latin typeface="Calibri"/>
              </a:rPr>
              <a:t>nach dem </a:t>
            </a:r>
            <a:r>
              <a:rPr lang="de-DE" sz="2133" b="1" dirty="0" smtClean="0">
                <a:latin typeface="Calibri"/>
              </a:rPr>
              <a:t>Wärmeplanungsgesetz</a:t>
            </a:r>
            <a:endParaRPr lang="de-DE" sz="2133" b="1" dirty="0">
              <a:latin typeface="Calibri"/>
            </a:endParaRPr>
          </a:p>
          <a:p>
            <a:pPr defTabSz="1219170">
              <a:spcBef>
                <a:spcPts val="800"/>
              </a:spcBef>
              <a:defRPr/>
            </a:pPr>
            <a:r>
              <a:rPr lang="de-DE" sz="2133" b="1" dirty="0">
                <a:solidFill>
                  <a:srgbClr val="005F69"/>
                </a:solidFill>
                <a:latin typeface="Calibri"/>
              </a:rPr>
              <a:t> </a:t>
            </a:r>
            <a:endParaRPr lang="de-DE" sz="2133" dirty="0">
              <a:latin typeface="Calibri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C38ABC0-1304-F485-3EB6-5274BA68DDD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514875" y="4041361"/>
            <a:ext cx="610917" cy="610919"/>
            <a:chOff x="1287454" y="2979033"/>
            <a:chExt cx="412747" cy="412747"/>
          </a:xfrm>
          <a:solidFill>
            <a:srgbClr val="00875A"/>
          </a:solidFill>
        </p:grpSpPr>
        <p:sp>
          <p:nvSpPr>
            <p:cNvPr id="15" name="Freeform 68">
              <a:extLst>
                <a:ext uri="{FF2B5EF4-FFF2-40B4-BE49-F238E27FC236}">
                  <a16:creationId xmlns:a16="http://schemas.microsoft.com/office/drawing/2014/main" id="{BC579E2A-EE89-11B6-4B34-09CB9196D3F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87454" y="2979033"/>
              <a:ext cx="412747" cy="412747"/>
            </a:xfrm>
            <a:custGeom>
              <a:avLst/>
              <a:gdLst>
                <a:gd name="T0" fmla="*/ 5599 w 5661"/>
                <a:gd name="T1" fmla="*/ 669 h 5661"/>
                <a:gd name="T2" fmla="*/ 5430 w 5661"/>
                <a:gd name="T3" fmla="*/ 570 h 5661"/>
                <a:gd name="T4" fmla="*/ 2406 w 5661"/>
                <a:gd name="T5" fmla="*/ 335 h 5661"/>
                <a:gd name="T6" fmla="*/ 2012 w 5661"/>
                <a:gd name="T7" fmla="*/ 76 h 5661"/>
                <a:gd name="T8" fmla="*/ 1575 w 5661"/>
                <a:gd name="T9" fmla="*/ 0 h 5661"/>
                <a:gd name="T10" fmla="*/ 1215 w 5661"/>
                <a:gd name="T11" fmla="*/ 68 h 5661"/>
                <a:gd name="T12" fmla="*/ 905 w 5661"/>
                <a:gd name="T13" fmla="*/ 241 h 5661"/>
                <a:gd name="T14" fmla="*/ 665 w 5661"/>
                <a:gd name="T15" fmla="*/ 499 h 5661"/>
                <a:gd name="T16" fmla="*/ 515 w 5661"/>
                <a:gd name="T17" fmla="*/ 823 h 5661"/>
                <a:gd name="T18" fmla="*/ 472 w 5661"/>
                <a:gd name="T19" fmla="*/ 1162 h 5661"/>
                <a:gd name="T20" fmla="*/ 541 w 5661"/>
                <a:gd name="T21" fmla="*/ 1522 h 5661"/>
                <a:gd name="T22" fmla="*/ 713 w 5661"/>
                <a:gd name="T23" fmla="*/ 1831 h 5661"/>
                <a:gd name="T24" fmla="*/ 971 w 5661"/>
                <a:gd name="T25" fmla="*/ 2071 h 5661"/>
                <a:gd name="T26" fmla="*/ 1294 w 5661"/>
                <a:gd name="T27" fmla="*/ 2221 h 5661"/>
                <a:gd name="T28" fmla="*/ 1633 w 5661"/>
                <a:gd name="T29" fmla="*/ 2264 h 5661"/>
                <a:gd name="T30" fmla="*/ 1994 w 5661"/>
                <a:gd name="T31" fmla="*/ 2196 h 5661"/>
                <a:gd name="T32" fmla="*/ 2303 w 5661"/>
                <a:gd name="T33" fmla="*/ 2023 h 5661"/>
                <a:gd name="T34" fmla="*/ 2542 w 5661"/>
                <a:gd name="T35" fmla="*/ 1766 h 5661"/>
                <a:gd name="T36" fmla="*/ 2694 w 5661"/>
                <a:gd name="T37" fmla="*/ 1442 h 5661"/>
                <a:gd name="T38" fmla="*/ 2735 w 5661"/>
                <a:gd name="T39" fmla="*/ 1095 h 5661"/>
                <a:gd name="T40" fmla="*/ 5378 w 5661"/>
                <a:gd name="T41" fmla="*/ 3114 h 5661"/>
                <a:gd name="T42" fmla="*/ 2869 w 5661"/>
                <a:gd name="T43" fmla="*/ 2809 h 5661"/>
                <a:gd name="T44" fmla="*/ 2491 w 5661"/>
                <a:gd name="T45" fmla="*/ 2588 h 5661"/>
                <a:gd name="T46" fmla="*/ 911 w 5661"/>
                <a:gd name="T47" fmla="*/ 2551 h 5661"/>
                <a:gd name="T48" fmla="*/ 604 w 5661"/>
                <a:gd name="T49" fmla="*/ 2630 h 5661"/>
                <a:gd name="T50" fmla="*/ 169 w 5661"/>
                <a:gd name="T51" fmla="*/ 3011 h 5661"/>
                <a:gd name="T52" fmla="*/ 5 w 5661"/>
                <a:gd name="T53" fmla="*/ 3492 h 5661"/>
                <a:gd name="T54" fmla="*/ 33 w 5661"/>
                <a:gd name="T55" fmla="*/ 5610 h 5661"/>
                <a:gd name="T56" fmla="*/ 3095 w 5661"/>
                <a:gd name="T57" fmla="*/ 5658 h 5661"/>
                <a:gd name="T58" fmla="*/ 3208 w 5661"/>
                <a:gd name="T59" fmla="*/ 5534 h 5661"/>
                <a:gd name="T60" fmla="*/ 3134 w 5661"/>
                <a:gd name="T61" fmla="*/ 5395 h 5661"/>
                <a:gd name="T62" fmla="*/ 306 w 5661"/>
                <a:gd name="T63" fmla="*/ 3407 h 5661"/>
                <a:gd name="T64" fmla="*/ 540 w 5661"/>
                <a:gd name="T65" fmla="*/ 3006 h 5661"/>
                <a:gd name="T66" fmla="*/ 951 w 5661"/>
                <a:gd name="T67" fmla="*/ 2832 h 5661"/>
                <a:gd name="T68" fmla="*/ 2554 w 5661"/>
                <a:gd name="T69" fmla="*/ 2923 h 5661"/>
                <a:gd name="T70" fmla="*/ 2855 w 5661"/>
                <a:gd name="T71" fmla="*/ 3266 h 5661"/>
                <a:gd name="T72" fmla="*/ 2928 w 5661"/>
                <a:gd name="T73" fmla="*/ 4693 h 5661"/>
                <a:gd name="T74" fmla="*/ 3052 w 5661"/>
                <a:gd name="T75" fmla="*/ 4806 h 5661"/>
                <a:gd name="T76" fmla="*/ 3191 w 5661"/>
                <a:gd name="T77" fmla="*/ 4732 h 5661"/>
                <a:gd name="T78" fmla="*/ 5378 w 5661"/>
                <a:gd name="T79" fmla="*/ 3397 h 5661"/>
                <a:gd name="T80" fmla="*/ 5537 w 5661"/>
                <a:gd name="T81" fmla="*/ 3350 h 5661"/>
                <a:gd name="T82" fmla="*/ 5641 w 5661"/>
                <a:gd name="T83" fmla="*/ 3223 h 5661"/>
                <a:gd name="T84" fmla="*/ 5661 w 5661"/>
                <a:gd name="T85" fmla="*/ 849 h 5661"/>
                <a:gd name="T86" fmla="*/ 1164 w 5661"/>
                <a:gd name="T87" fmla="*/ 1859 h 5661"/>
                <a:gd name="T88" fmla="*/ 822 w 5661"/>
                <a:gd name="T89" fmla="*/ 1462 h 5661"/>
                <a:gd name="T90" fmla="*/ 773 w 5661"/>
                <a:gd name="T91" fmla="*/ 961 h 5661"/>
                <a:gd name="T92" fmla="*/ 1057 w 5661"/>
                <a:gd name="T93" fmla="*/ 1024 h 5661"/>
                <a:gd name="T94" fmla="*/ 1493 w 5661"/>
                <a:gd name="T95" fmla="*/ 1135 h 5661"/>
                <a:gd name="T96" fmla="*/ 1802 w 5661"/>
                <a:gd name="T97" fmla="*/ 1050 h 5661"/>
                <a:gd name="T98" fmla="*/ 1901 w 5661"/>
                <a:gd name="T99" fmla="*/ 915 h 5661"/>
                <a:gd name="T100" fmla="*/ 1814 w 5661"/>
                <a:gd name="T101" fmla="*/ 783 h 5661"/>
                <a:gd name="T102" fmla="*/ 1642 w 5661"/>
                <a:gd name="T103" fmla="*/ 812 h 5661"/>
                <a:gd name="T104" fmla="*/ 1392 w 5661"/>
                <a:gd name="T105" fmla="*/ 849 h 5661"/>
                <a:gd name="T106" fmla="*/ 1135 w 5661"/>
                <a:gd name="T107" fmla="*/ 729 h 5661"/>
                <a:gd name="T108" fmla="*/ 1024 w 5661"/>
                <a:gd name="T109" fmla="*/ 513 h 5661"/>
                <a:gd name="T110" fmla="*/ 1515 w 5661"/>
                <a:gd name="T111" fmla="*/ 287 h 5661"/>
                <a:gd name="T112" fmla="*/ 2008 w 5661"/>
                <a:gd name="T113" fmla="*/ 385 h 5661"/>
                <a:gd name="T114" fmla="*/ 2370 w 5661"/>
                <a:gd name="T115" fmla="*/ 764 h 5661"/>
                <a:gd name="T116" fmla="*/ 2443 w 5661"/>
                <a:gd name="T117" fmla="*/ 1261 h 5661"/>
                <a:gd name="T118" fmla="*/ 2204 w 5661"/>
                <a:gd name="T119" fmla="*/ 1732 h 5661"/>
                <a:gd name="T120" fmla="*/ 1733 w 5661"/>
                <a:gd name="T121" fmla="*/ 1971 h 5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661" h="5661">
                  <a:moveTo>
                    <a:pt x="5661" y="849"/>
                  </a:moveTo>
                  <a:lnTo>
                    <a:pt x="5661" y="849"/>
                  </a:lnTo>
                  <a:lnTo>
                    <a:pt x="5660" y="827"/>
                  </a:lnTo>
                  <a:lnTo>
                    <a:pt x="5657" y="801"/>
                  </a:lnTo>
                  <a:lnTo>
                    <a:pt x="5651" y="776"/>
                  </a:lnTo>
                  <a:lnTo>
                    <a:pt x="5647" y="762"/>
                  </a:lnTo>
                  <a:lnTo>
                    <a:pt x="5643" y="748"/>
                  </a:lnTo>
                  <a:lnTo>
                    <a:pt x="5637" y="735"/>
                  </a:lnTo>
                  <a:lnTo>
                    <a:pt x="5631" y="721"/>
                  </a:lnTo>
                  <a:lnTo>
                    <a:pt x="5624" y="708"/>
                  </a:lnTo>
                  <a:lnTo>
                    <a:pt x="5617" y="695"/>
                  </a:lnTo>
                  <a:lnTo>
                    <a:pt x="5608" y="682"/>
                  </a:lnTo>
                  <a:lnTo>
                    <a:pt x="5599" y="669"/>
                  </a:lnTo>
                  <a:lnTo>
                    <a:pt x="5588" y="657"/>
                  </a:lnTo>
                  <a:lnTo>
                    <a:pt x="5578" y="645"/>
                  </a:lnTo>
                  <a:lnTo>
                    <a:pt x="5578" y="645"/>
                  </a:lnTo>
                  <a:lnTo>
                    <a:pt x="5563" y="631"/>
                  </a:lnTo>
                  <a:lnTo>
                    <a:pt x="5546" y="617"/>
                  </a:lnTo>
                  <a:lnTo>
                    <a:pt x="5525" y="604"/>
                  </a:lnTo>
                  <a:lnTo>
                    <a:pt x="5514" y="598"/>
                  </a:lnTo>
                  <a:lnTo>
                    <a:pt x="5502" y="592"/>
                  </a:lnTo>
                  <a:lnTo>
                    <a:pt x="5489" y="587"/>
                  </a:lnTo>
                  <a:lnTo>
                    <a:pt x="5476" y="581"/>
                  </a:lnTo>
                  <a:lnTo>
                    <a:pt x="5462" y="577"/>
                  </a:lnTo>
                  <a:lnTo>
                    <a:pt x="5446" y="573"/>
                  </a:lnTo>
                  <a:lnTo>
                    <a:pt x="5430" y="570"/>
                  </a:lnTo>
                  <a:lnTo>
                    <a:pt x="5414" y="568"/>
                  </a:lnTo>
                  <a:lnTo>
                    <a:pt x="5396" y="566"/>
                  </a:lnTo>
                  <a:lnTo>
                    <a:pt x="5378" y="566"/>
                  </a:lnTo>
                  <a:lnTo>
                    <a:pt x="2583" y="566"/>
                  </a:lnTo>
                  <a:lnTo>
                    <a:pt x="2583" y="566"/>
                  </a:lnTo>
                  <a:lnTo>
                    <a:pt x="2565" y="534"/>
                  </a:lnTo>
                  <a:lnTo>
                    <a:pt x="2544" y="504"/>
                  </a:lnTo>
                  <a:lnTo>
                    <a:pt x="2524" y="474"/>
                  </a:lnTo>
                  <a:lnTo>
                    <a:pt x="2502" y="445"/>
                  </a:lnTo>
                  <a:lnTo>
                    <a:pt x="2480" y="416"/>
                  </a:lnTo>
                  <a:lnTo>
                    <a:pt x="2457" y="388"/>
                  </a:lnTo>
                  <a:lnTo>
                    <a:pt x="2432" y="362"/>
                  </a:lnTo>
                  <a:lnTo>
                    <a:pt x="2406" y="335"/>
                  </a:lnTo>
                  <a:lnTo>
                    <a:pt x="2381" y="310"/>
                  </a:lnTo>
                  <a:lnTo>
                    <a:pt x="2354" y="285"/>
                  </a:lnTo>
                  <a:lnTo>
                    <a:pt x="2327" y="262"/>
                  </a:lnTo>
                  <a:lnTo>
                    <a:pt x="2298" y="238"/>
                  </a:lnTo>
                  <a:lnTo>
                    <a:pt x="2268" y="217"/>
                  </a:lnTo>
                  <a:lnTo>
                    <a:pt x="2239" y="195"/>
                  </a:lnTo>
                  <a:lnTo>
                    <a:pt x="2208" y="176"/>
                  </a:lnTo>
                  <a:lnTo>
                    <a:pt x="2178" y="156"/>
                  </a:lnTo>
                  <a:lnTo>
                    <a:pt x="2146" y="138"/>
                  </a:lnTo>
                  <a:lnTo>
                    <a:pt x="2113" y="121"/>
                  </a:lnTo>
                  <a:lnTo>
                    <a:pt x="2080" y="105"/>
                  </a:lnTo>
                  <a:lnTo>
                    <a:pt x="2047" y="90"/>
                  </a:lnTo>
                  <a:lnTo>
                    <a:pt x="2012" y="76"/>
                  </a:lnTo>
                  <a:lnTo>
                    <a:pt x="1977" y="63"/>
                  </a:lnTo>
                  <a:lnTo>
                    <a:pt x="1941" y="51"/>
                  </a:lnTo>
                  <a:lnTo>
                    <a:pt x="1906" y="41"/>
                  </a:lnTo>
                  <a:lnTo>
                    <a:pt x="1870" y="32"/>
                  </a:lnTo>
                  <a:lnTo>
                    <a:pt x="1833" y="24"/>
                  </a:lnTo>
                  <a:lnTo>
                    <a:pt x="1796" y="16"/>
                  </a:lnTo>
                  <a:lnTo>
                    <a:pt x="1759" y="10"/>
                  </a:lnTo>
                  <a:lnTo>
                    <a:pt x="1721" y="6"/>
                  </a:lnTo>
                  <a:lnTo>
                    <a:pt x="1682" y="3"/>
                  </a:lnTo>
                  <a:lnTo>
                    <a:pt x="1643" y="1"/>
                  </a:lnTo>
                  <a:lnTo>
                    <a:pt x="1604" y="0"/>
                  </a:lnTo>
                  <a:lnTo>
                    <a:pt x="1604" y="0"/>
                  </a:lnTo>
                  <a:lnTo>
                    <a:pt x="1575" y="0"/>
                  </a:lnTo>
                  <a:lnTo>
                    <a:pt x="1546" y="1"/>
                  </a:lnTo>
                  <a:lnTo>
                    <a:pt x="1516" y="3"/>
                  </a:lnTo>
                  <a:lnTo>
                    <a:pt x="1488" y="6"/>
                  </a:lnTo>
                  <a:lnTo>
                    <a:pt x="1460" y="9"/>
                  </a:lnTo>
                  <a:lnTo>
                    <a:pt x="1432" y="13"/>
                  </a:lnTo>
                  <a:lnTo>
                    <a:pt x="1404" y="17"/>
                  </a:lnTo>
                  <a:lnTo>
                    <a:pt x="1375" y="22"/>
                  </a:lnTo>
                  <a:lnTo>
                    <a:pt x="1348" y="29"/>
                  </a:lnTo>
                  <a:lnTo>
                    <a:pt x="1321" y="36"/>
                  </a:lnTo>
                  <a:lnTo>
                    <a:pt x="1294" y="43"/>
                  </a:lnTo>
                  <a:lnTo>
                    <a:pt x="1267" y="51"/>
                  </a:lnTo>
                  <a:lnTo>
                    <a:pt x="1241" y="59"/>
                  </a:lnTo>
                  <a:lnTo>
                    <a:pt x="1215" y="68"/>
                  </a:lnTo>
                  <a:lnTo>
                    <a:pt x="1188" y="79"/>
                  </a:lnTo>
                  <a:lnTo>
                    <a:pt x="1163" y="89"/>
                  </a:lnTo>
                  <a:lnTo>
                    <a:pt x="1138" y="100"/>
                  </a:lnTo>
                  <a:lnTo>
                    <a:pt x="1113" y="111"/>
                  </a:lnTo>
                  <a:lnTo>
                    <a:pt x="1088" y="124"/>
                  </a:lnTo>
                  <a:lnTo>
                    <a:pt x="1065" y="137"/>
                  </a:lnTo>
                  <a:lnTo>
                    <a:pt x="1040" y="150"/>
                  </a:lnTo>
                  <a:lnTo>
                    <a:pt x="1017" y="163"/>
                  </a:lnTo>
                  <a:lnTo>
                    <a:pt x="994" y="179"/>
                  </a:lnTo>
                  <a:lnTo>
                    <a:pt x="971" y="193"/>
                  </a:lnTo>
                  <a:lnTo>
                    <a:pt x="948" y="208"/>
                  </a:lnTo>
                  <a:lnTo>
                    <a:pt x="927" y="225"/>
                  </a:lnTo>
                  <a:lnTo>
                    <a:pt x="905" y="241"/>
                  </a:lnTo>
                  <a:lnTo>
                    <a:pt x="884" y="259"/>
                  </a:lnTo>
                  <a:lnTo>
                    <a:pt x="863" y="276"/>
                  </a:lnTo>
                  <a:lnTo>
                    <a:pt x="843" y="294"/>
                  </a:lnTo>
                  <a:lnTo>
                    <a:pt x="823" y="313"/>
                  </a:lnTo>
                  <a:lnTo>
                    <a:pt x="803" y="332"/>
                  </a:lnTo>
                  <a:lnTo>
                    <a:pt x="785" y="352"/>
                  </a:lnTo>
                  <a:lnTo>
                    <a:pt x="766" y="371"/>
                  </a:lnTo>
                  <a:lnTo>
                    <a:pt x="748" y="391"/>
                  </a:lnTo>
                  <a:lnTo>
                    <a:pt x="731" y="412"/>
                  </a:lnTo>
                  <a:lnTo>
                    <a:pt x="713" y="433"/>
                  </a:lnTo>
                  <a:lnTo>
                    <a:pt x="697" y="455"/>
                  </a:lnTo>
                  <a:lnTo>
                    <a:pt x="681" y="477"/>
                  </a:lnTo>
                  <a:lnTo>
                    <a:pt x="665" y="499"/>
                  </a:lnTo>
                  <a:lnTo>
                    <a:pt x="650" y="522"/>
                  </a:lnTo>
                  <a:lnTo>
                    <a:pt x="636" y="545"/>
                  </a:lnTo>
                  <a:lnTo>
                    <a:pt x="622" y="568"/>
                  </a:lnTo>
                  <a:lnTo>
                    <a:pt x="608" y="593"/>
                  </a:lnTo>
                  <a:lnTo>
                    <a:pt x="596" y="617"/>
                  </a:lnTo>
                  <a:lnTo>
                    <a:pt x="583" y="642"/>
                  </a:lnTo>
                  <a:lnTo>
                    <a:pt x="572" y="666"/>
                  </a:lnTo>
                  <a:lnTo>
                    <a:pt x="561" y="692"/>
                  </a:lnTo>
                  <a:lnTo>
                    <a:pt x="551" y="717"/>
                  </a:lnTo>
                  <a:lnTo>
                    <a:pt x="541" y="743"/>
                  </a:lnTo>
                  <a:lnTo>
                    <a:pt x="531" y="769"/>
                  </a:lnTo>
                  <a:lnTo>
                    <a:pt x="523" y="796"/>
                  </a:lnTo>
                  <a:lnTo>
                    <a:pt x="515" y="823"/>
                  </a:lnTo>
                  <a:lnTo>
                    <a:pt x="508" y="849"/>
                  </a:lnTo>
                  <a:lnTo>
                    <a:pt x="501" y="877"/>
                  </a:lnTo>
                  <a:lnTo>
                    <a:pt x="495" y="904"/>
                  </a:lnTo>
                  <a:lnTo>
                    <a:pt x="489" y="932"/>
                  </a:lnTo>
                  <a:lnTo>
                    <a:pt x="484" y="960"/>
                  </a:lnTo>
                  <a:lnTo>
                    <a:pt x="481" y="988"/>
                  </a:lnTo>
                  <a:lnTo>
                    <a:pt x="477" y="1017"/>
                  </a:lnTo>
                  <a:lnTo>
                    <a:pt x="475" y="1045"/>
                  </a:lnTo>
                  <a:lnTo>
                    <a:pt x="473" y="1074"/>
                  </a:lnTo>
                  <a:lnTo>
                    <a:pt x="472" y="1103"/>
                  </a:lnTo>
                  <a:lnTo>
                    <a:pt x="472" y="1132"/>
                  </a:lnTo>
                  <a:lnTo>
                    <a:pt x="472" y="1132"/>
                  </a:lnTo>
                  <a:lnTo>
                    <a:pt x="472" y="1162"/>
                  </a:lnTo>
                  <a:lnTo>
                    <a:pt x="473" y="1190"/>
                  </a:lnTo>
                  <a:lnTo>
                    <a:pt x="475" y="1219"/>
                  </a:lnTo>
                  <a:lnTo>
                    <a:pt x="477" y="1248"/>
                  </a:lnTo>
                  <a:lnTo>
                    <a:pt x="481" y="1276"/>
                  </a:lnTo>
                  <a:lnTo>
                    <a:pt x="484" y="1305"/>
                  </a:lnTo>
                  <a:lnTo>
                    <a:pt x="489" y="1332"/>
                  </a:lnTo>
                  <a:lnTo>
                    <a:pt x="495" y="1360"/>
                  </a:lnTo>
                  <a:lnTo>
                    <a:pt x="501" y="1388"/>
                  </a:lnTo>
                  <a:lnTo>
                    <a:pt x="508" y="1415"/>
                  </a:lnTo>
                  <a:lnTo>
                    <a:pt x="515" y="1442"/>
                  </a:lnTo>
                  <a:lnTo>
                    <a:pt x="523" y="1469"/>
                  </a:lnTo>
                  <a:lnTo>
                    <a:pt x="531" y="1495"/>
                  </a:lnTo>
                  <a:lnTo>
                    <a:pt x="541" y="1522"/>
                  </a:lnTo>
                  <a:lnTo>
                    <a:pt x="551" y="1547"/>
                  </a:lnTo>
                  <a:lnTo>
                    <a:pt x="561" y="1573"/>
                  </a:lnTo>
                  <a:lnTo>
                    <a:pt x="572" y="1598"/>
                  </a:lnTo>
                  <a:lnTo>
                    <a:pt x="583" y="1623"/>
                  </a:lnTo>
                  <a:lnTo>
                    <a:pt x="596" y="1647"/>
                  </a:lnTo>
                  <a:lnTo>
                    <a:pt x="608" y="1672"/>
                  </a:lnTo>
                  <a:lnTo>
                    <a:pt x="622" y="1696"/>
                  </a:lnTo>
                  <a:lnTo>
                    <a:pt x="636" y="1720"/>
                  </a:lnTo>
                  <a:lnTo>
                    <a:pt x="650" y="1742"/>
                  </a:lnTo>
                  <a:lnTo>
                    <a:pt x="665" y="1766"/>
                  </a:lnTo>
                  <a:lnTo>
                    <a:pt x="681" y="1787"/>
                  </a:lnTo>
                  <a:lnTo>
                    <a:pt x="697" y="1810"/>
                  </a:lnTo>
                  <a:lnTo>
                    <a:pt x="713" y="1831"/>
                  </a:lnTo>
                  <a:lnTo>
                    <a:pt x="731" y="1853"/>
                  </a:lnTo>
                  <a:lnTo>
                    <a:pt x="748" y="1873"/>
                  </a:lnTo>
                  <a:lnTo>
                    <a:pt x="766" y="1893"/>
                  </a:lnTo>
                  <a:lnTo>
                    <a:pt x="785" y="1913"/>
                  </a:lnTo>
                  <a:lnTo>
                    <a:pt x="803" y="1933"/>
                  </a:lnTo>
                  <a:lnTo>
                    <a:pt x="823" y="1952"/>
                  </a:lnTo>
                  <a:lnTo>
                    <a:pt x="843" y="1970"/>
                  </a:lnTo>
                  <a:lnTo>
                    <a:pt x="863" y="1989"/>
                  </a:lnTo>
                  <a:lnTo>
                    <a:pt x="884" y="2006"/>
                  </a:lnTo>
                  <a:lnTo>
                    <a:pt x="905" y="2023"/>
                  </a:lnTo>
                  <a:lnTo>
                    <a:pt x="927" y="2040"/>
                  </a:lnTo>
                  <a:lnTo>
                    <a:pt x="948" y="2056"/>
                  </a:lnTo>
                  <a:lnTo>
                    <a:pt x="971" y="2071"/>
                  </a:lnTo>
                  <a:lnTo>
                    <a:pt x="994" y="2086"/>
                  </a:lnTo>
                  <a:lnTo>
                    <a:pt x="1017" y="2101"/>
                  </a:lnTo>
                  <a:lnTo>
                    <a:pt x="1040" y="2114"/>
                  </a:lnTo>
                  <a:lnTo>
                    <a:pt x="1065" y="2127"/>
                  </a:lnTo>
                  <a:lnTo>
                    <a:pt x="1088" y="2141"/>
                  </a:lnTo>
                  <a:lnTo>
                    <a:pt x="1113" y="2153"/>
                  </a:lnTo>
                  <a:lnTo>
                    <a:pt x="1138" y="2164"/>
                  </a:lnTo>
                  <a:lnTo>
                    <a:pt x="1163" y="2175"/>
                  </a:lnTo>
                  <a:lnTo>
                    <a:pt x="1188" y="2186"/>
                  </a:lnTo>
                  <a:lnTo>
                    <a:pt x="1215" y="2196"/>
                  </a:lnTo>
                  <a:lnTo>
                    <a:pt x="1241" y="2205"/>
                  </a:lnTo>
                  <a:lnTo>
                    <a:pt x="1267" y="2213"/>
                  </a:lnTo>
                  <a:lnTo>
                    <a:pt x="1294" y="2221"/>
                  </a:lnTo>
                  <a:lnTo>
                    <a:pt x="1321" y="2229"/>
                  </a:lnTo>
                  <a:lnTo>
                    <a:pt x="1348" y="2236"/>
                  </a:lnTo>
                  <a:lnTo>
                    <a:pt x="1375" y="2242"/>
                  </a:lnTo>
                  <a:lnTo>
                    <a:pt x="1404" y="2247"/>
                  </a:lnTo>
                  <a:lnTo>
                    <a:pt x="1432" y="2251"/>
                  </a:lnTo>
                  <a:lnTo>
                    <a:pt x="1460" y="2255"/>
                  </a:lnTo>
                  <a:lnTo>
                    <a:pt x="1488" y="2258"/>
                  </a:lnTo>
                  <a:lnTo>
                    <a:pt x="1516" y="2261"/>
                  </a:lnTo>
                  <a:lnTo>
                    <a:pt x="1546" y="2263"/>
                  </a:lnTo>
                  <a:lnTo>
                    <a:pt x="1575" y="2264"/>
                  </a:lnTo>
                  <a:lnTo>
                    <a:pt x="1604" y="2264"/>
                  </a:lnTo>
                  <a:lnTo>
                    <a:pt x="1604" y="2264"/>
                  </a:lnTo>
                  <a:lnTo>
                    <a:pt x="1633" y="2264"/>
                  </a:lnTo>
                  <a:lnTo>
                    <a:pt x="1663" y="2263"/>
                  </a:lnTo>
                  <a:lnTo>
                    <a:pt x="1691" y="2261"/>
                  </a:lnTo>
                  <a:lnTo>
                    <a:pt x="1720" y="2258"/>
                  </a:lnTo>
                  <a:lnTo>
                    <a:pt x="1748" y="2255"/>
                  </a:lnTo>
                  <a:lnTo>
                    <a:pt x="1776" y="2251"/>
                  </a:lnTo>
                  <a:lnTo>
                    <a:pt x="1805" y="2247"/>
                  </a:lnTo>
                  <a:lnTo>
                    <a:pt x="1832" y="2242"/>
                  </a:lnTo>
                  <a:lnTo>
                    <a:pt x="1860" y="2236"/>
                  </a:lnTo>
                  <a:lnTo>
                    <a:pt x="1887" y="2229"/>
                  </a:lnTo>
                  <a:lnTo>
                    <a:pt x="1914" y="2221"/>
                  </a:lnTo>
                  <a:lnTo>
                    <a:pt x="1940" y="2213"/>
                  </a:lnTo>
                  <a:lnTo>
                    <a:pt x="1967" y="2205"/>
                  </a:lnTo>
                  <a:lnTo>
                    <a:pt x="1994" y="2196"/>
                  </a:lnTo>
                  <a:lnTo>
                    <a:pt x="2019" y="2186"/>
                  </a:lnTo>
                  <a:lnTo>
                    <a:pt x="2045" y="2175"/>
                  </a:lnTo>
                  <a:lnTo>
                    <a:pt x="2070" y="2164"/>
                  </a:lnTo>
                  <a:lnTo>
                    <a:pt x="2095" y="2153"/>
                  </a:lnTo>
                  <a:lnTo>
                    <a:pt x="2119" y="2141"/>
                  </a:lnTo>
                  <a:lnTo>
                    <a:pt x="2144" y="2127"/>
                  </a:lnTo>
                  <a:lnTo>
                    <a:pt x="2167" y="2114"/>
                  </a:lnTo>
                  <a:lnTo>
                    <a:pt x="2191" y="2101"/>
                  </a:lnTo>
                  <a:lnTo>
                    <a:pt x="2214" y="2086"/>
                  </a:lnTo>
                  <a:lnTo>
                    <a:pt x="2237" y="2071"/>
                  </a:lnTo>
                  <a:lnTo>
                    <a:pt x="2259" y="2056"/>
                  </a:lnTo>
                  <a:lnTo>
                    <a:pt x="2282" y="2040"/>
                  </a:lnTo>
                  <a:lnTo>
                    <a:pt x="2303" y="2023"/>
                  </a:lnTo>
                  <a:lnTo>
                    <a:pt x="2324" y="2006"/>
                  </a:lnTo>
                  <a:lnTo>
                    <a:pt x="2345" y="1989"/>
                  </a:lnTo>
                  <a:lnTo>
                    <a:pt x="2366" y="1970"/>
                  </a:lnTo>
                  <a:lnTo>
                    <a:pt x="2385" y="1952"/>
                  </a:lnTo>
                  <a:lnTo>
                    <a:pt x="2404" y="1933"/>
                  </a:lnTo>
                  <a:lnTo>
                    <a:pt x="2424" y="1913"/>
                  </a:lnTo>
                  <a:lnTo>
                    <a:pt x="2442" y="1893"/>
                  </a:lnTo>
                  <a:lnTo>
                    <a:pt x="2461" y="1873"/>
                  </a:lnTo>
                  <a:lnTo>
                    <a:pt x="2478" y="1853"/>
                  </a:lnTo>
                  <a:lnTo>
                    <a:pt x="2494" y="1831"/>
                  </a:lnTo>
                  <a:lnTo>
                    <a:pt x="2512" y="1810"/>
                  </a:lnTo>
                  <a:lnTo>
                    <a:pt x="2527" y="1787"/>
                  </a:lnTo>
                  <a:lnTo>
                    <a:pt x="2542" y="1766"/>
                  </a:lnTo>
                  <a:lnTo>
                    <a:pt x="2558" y="1742"/>
                  </a:lnTo>
                  <a:lnTo>
                    <a:pt x="2572" y="1720"/>
                  </a:lnTo>
                  <a:lnTo>
                    <a:pt x="2586" y="1696"/>
                  </a:lnTo>
                  <a:lnTo>
                    <a:pt x="2600" y="1672"/>
                  </a:lnTo>
                  <a:lnTo>
                    <a:pt x="2612" y="1647"/>
                  </a:lnTo>
                  <a:lnTo>
                    <a:pt x="2624" y="1623"/>
                  </a:lnTo>
                  <a:lnTo>
                    <a:pt x="2636" y="1598"/>
                  </a:lnTo>
                  <a:lnTo>
                    <a:pt x="2648" y="1573"/>
                  </a:lnTo>
                  <a:lnTo>
                    <a:pt x="2658" y="1547"/>
                  </a:lnTo>
                  <a:lnTo>
                    <a:pt x="2667" y="1522"/>
                  </a:lnTo>
                  <a:lnTo>
                    <a:pt x="2676" y="1495"/>
                  </a:lnTo>
                  <a:lnTo>
                    <a:pt x="2685" y="1469"/>
                  </a:lnTo>
                  <a:lnTo>
                    <a:pt x="2694" y="1442"/>
                  </a:lnTo>
                  <a:lnTo>
                    <a:pt x="2701" y="1415"/>
                  </a:lnTo>
                  <a:lnTo>
                    <a:pt x="2707" y="1388"/>
                  </a:lnTo>
                  <a:lnTo>
                    <a:pt x="2713" y="1360"/>
                  </a:lnTo>
                  <a:lnTo>
                    <a:pt x="2718" y="1332"/>
                  </a:lnTo>
                  <a:lnTo>
                    <a:pt x="2723" y="1305"/>
                  </a:lnTo>
                  <a:lnTo>
                    <a:pt x="2727" y="1276"/>
                  </a:lnTo>
                  <a:lnTo>
                    <a:pt x="2730" y="1248"/>
                  </a:lnTo>
                  <a:lnTo>
                    <a:pt x="2732" y="1219"/>
                  </a:lnTo>
                  <a:lnTo>
                    <a:pt x="2734" y="1190"/>
                  </a:lnTo>
                  <a:lnTo>
                    <a:pt x="2735" y="1162"/>
                  </a:lnTo>
                  <a:lnTo>
                    <a:pt x="2736" y="1132"/>
                  </a:lnTo>
                  <a:lnTo>
                    <a:pt x="2736" y="1132"/>
                  </a:lnTo>
                  <a:lnTo>
                    <a:pt x="2735" y="1095"/>
                  </a:lnTo>
                  <a:lnTo>
                    <a:pt x="2733" y="1060"/>
                  </a:lnTo>
                  <a:lnTo>
                    <a:pt x="2730" y="1024"/>
                  </a:lnTo>
                  <a:lnTo>
                    <a:pt x="2726" y="988"/>
                  </a:lnTo>
                  <a:lnTo>
                    <a:pt x="2721" y="952"/>
                  </a:lnTo>
                  <a:lnTo>
                    <a:pt x="2715" y="918"/>
                  </a:lnTo>
                  <a:lnTo>
                    <a:pt x="2708" y="883"/>
                  </a:lnTo>
                  <a:lnTo>
                    <a:pt x="2699" y="849"/>
                  </a:lnTo>
                  <a:lnTo>
                    <a:pt x="5378" y="849"/>
                  </a:lnTo>
                  <a:lnTo>
                    <a:pt x="5378" y="849"/>
                  </a:lnTo>
                  <a:lnTo>
                    <a:pt x="5378" y="849"/>
                  </a:lnTo>
                  <a:lnTo>
                    <a:pt x="5377" y="1893"/>
                  </a:lnTo>
                  <a:lnTo>
                    <a:pt x="5377" y="2555"/>
                  </a:lnTo>
                  <a:lnTo>
                    <a:pt x="5378" y="3114"/>
                  </a:lnTo>
                  <a:lnTo>
                    <a:pt x="3095" y="3113"/>
                  </a:lnTo>
                  <a:lnTo>
                    <a:pt x="3095" y="3113"/>
                  </a:lnTo>
                  <a:lnTo>
                    <a:pt x="3079" y="3082"/>
                  </a:lnTo>
                  <a:lnTo>
                    <a:pt x="3061" y="3051"/>
                  </a:lnTo>
                  <a:lnTo>
                    <a:pt x="3044" y="3022"/>
                  </a:lnTo>
                  <a:lnTo>
                    <a:pt x="3025" y="2992"/>
                  </a:lnTo>
                  <a:lnTo>
                    <a:pt x="3005" y="2963"/>
                  </a:lnTo>
                  <a:lnTo>
                    <a:pt x="2985" y="2936"/>
                  </a:lnTo>
                  <a:lnTo>
                    <a:pt x="2963" y="2909"/>
                  </a:lnTo>
                  <a:lnTo>
                    <a:pt x="2941" y="2883"/>
                  </a:lnTo>
                  <a:lnTo>
                    <a:pt x="2918" y="2857"/>
                  </a:lnTo>
                  <a:lnTo>
                    <a:pt x="2894" y="2833"/>
                  </a:lnTo>
                  <a:lnTo>
                    <a:pt x="2869" y="2809"/>
                  </a:lnTo>
                  <a:lnTo>
                    <a:pt x="2845" y="2787"/>
                  </a:lnTo>
                  <a:lnTo>
                    <a:pt x="2818" y="2764"/>
                  </a:lnTo>
                  <a:lnTo>
                    <a:pt x="2792" y="2744"/>
                  </a:lnTo>
                  <a:lnTo>
                    <a:pt x="2764" y="2723"/>
                  </a:lnTo>
                  <a:lnTo>
                    <a:pt x="2736" y="2705"/>
                  </a:lnTo>
                  <a:lnTo>
                    <a:pt x="2708" y="2686"/>
                  </a:lnTo>
                  <a:lnTo>
                    <a:pt x="2678" y="2669"/>
                  </a:lnTo>
                  <a:lnTo>
                    <a:pt x="2649" y="2653"/>
                  </a:lnTo>
                  <a:lnTo>
                    <a:pt x="2618" y="2638"/>
                  </a:lnTo>
                  <a:lnTo>
                    <a:pt x="2587" y="2624"/>
                  </a:lnTo>
                  <a:lnTo>
                    <a:pt x="2556" y="2611"/>
                  </a:lnTo>
                  <a:lnTo>
                    <a:pt x="2524" y="2600"/>
                  </a:lnTo>
                  <a:lnTo>
                    <a:pt x="2491" y="2588"/>
                  </a:lnTo>
                  <a:lnTo>
                    <a:pt x="2459" y="2579"/>
                  </a:lnTo>
                  <a:lnTo>
                    <a:pt x="2425" y="2571"/>
                  </a:lnTo>
                  <a:lnTo>
                    <a:pt x="2391" y="2564"/>
                  </a:lnTo>
                  <a:lnTo>
                    <a:pt x="2356" y="2558"/>
                  </a:lnTo>
                  <a:lnTo>
                    <a:pt x="2323" y="2554"/>
                  </a:lnTo>
                  <a:lnTo>
                    <a:pt x="2287" y="2551"/>
                  </a:lnTo>
                  <a:lnTo>
                    <a:pt x="2252" y="2548"/>
                  </a:lnTo>
                  <a:lnTo>
                    <a:pt x="2216" y="2547"/>
                  </a:lnTo>
                  <a:lnTo>
                    <a:pt x="988" y="2547"/>
                  </a:lnTo>
                  <a:lnTo>
                    <a:pt x="988" y="2547"/>
                  </a:lnTo>
                  <a:lnTo>
                    <a:pt x="963" y="2547"/>
                  </a:lnTo>
                  <a:lnTo>
                    <a:pt x="937" y="2548"/>
                  </a:lnTo>
                  <a:lnTo>
                    <a:pt x="911" y="2551"/>
                  </a:lnTo>
                  <a:lnTo>
                    <a:pt x="887" y="2553"/>
                  </a:lnTo>
                  <a:lnTo>
                    <a:pt x="862" y="2556"/>
                  </a:lnTo>
                  <a:lnTo>
                    <a:pt x="838" y="2560"/>
                  </a:lnTo>
                  <a:lnTo>
                    <a:pt x="813" y="2564"/>
                  </a:lnTo>
                  <a:lnTo>
                    <a:pt x="789" y="2569"/>
                  </a:lnTo>
                  <a:lnTo>
                    <a:pt x="765" y="2574"/>
                  </a:lnTo>
                  <a:lnTo>
                    <a:pt x="741" y="2581"/>
                  </a:lnTo>
                  <a:lnTo>
                    <a:pt x="717" y="2587"/>
                  </a:lnTo>
                  <a:lnTo>
                    <a:pt x="695" y="2594"/>
                  </a:lnTo>
                  <a:lnTo>
                    <a:pt x="671" y="2603"/>
                  </a:lnTo>
                  <a:lnTo>
                    <a:pt x="649" y="2612"/>
                  </a:lnTo>
                  <a:lnTo>
                    <a:pt x="626" y="2621"/>
                  </a:lnTo>
                  <a:lnTo>
                    <a:pt x="604" y="2630"/>
                  </a:lnTo>
                  <a:lnTo>
                    <a:pt x="581" y="2640"/>
                  </a:lnTo>
                  <a:lnTo>
                    <a:pt x="560" y="2652"/>
                  </a:lnTo>
                  <a:lnTo>
                    <a:pt x="517" y="2674"/>
                  </a:lnTo>
                  <a:lnTo>
                    <a:pt x="476" y="2700"/>
                  </a:lnTo>
                  <a:lnTo>
                    <a:pt x="436" y="2727"/>
                  </a:lnTo>
                  <a:lnTo>
                    <a:pt x="397" y="2757"/>
                  </a:lnTo>
                  <a:lnTo>
                    <a:pt x="360" y="2788"/>
                  </a:lnTo>
                  <a:lnTo>
                    <a:pt x="324" y="2821"/>
                  </a:lnTo>
                  <a:lnTo>
                    <a:pt x="289" y="2856"/>
                  </a:lnTo>
                  <a:lnTo>
                    <a:pt x="256" y="2893"/>
                  </a:lnTo>
                  <a:lnTo>
                    <a:pt x="226" y="2931"/>
                  </a:lnTo>
                  <a:lnTo>
                    <a:pt x="196" y="2970"/>
                  </a:lnTo>
                  <a:lnTo>
                    <a:pt x="169" y="3011"/>
                  </a:lnTo>
                  <a:lnTo>
                    <a:pt x="143" y="3054"/>
                  </a:lnTo>
                  <a:lnTo>
                    <a:pt x="120" y="3098"/>
                  </a:lnTo>
                  <a:lnTo>
                    <a:pt x="97" y="3143"/>
                  </a:lnTo>
                  <a:lnTo>
                    <a:pt x="78" y="3190"/>
                  </a:lnTo>
                  <a:lnTo>
                    <a:pt x="60" y="3238"/>
                  </a:lnTo>
                  <a:lnTo>
                    <a:pt x="45" y="3286"/>
                  </a:lnTo>
                  <a:lnTo>
                    <a:pt x="31" y="3336"/>
                  </a:lnTo>
                  <a:lnTo>
                    <a:pt x="26" y="3362"/>
                  </a:lnTo>
                  <a:lnTo>
                    <a:pt x="20" y="3387"/>
                  </a:lnTo>
                  <a:lnTo>
                    <a:pt x="15" y="3413"/>
                  </a:lnTo>
                  <a:lnTo>
                    <a:pt x="11" y="3440"/>
                  </a:lnTo>
                  <a:lnTo>
                    <a:pt x="8" y="3465"/>
                  </a:lnTo>
                  <a:lnTo>
                    <a:pt x="5" y="3492"/>
                  </a:lnTo>
                  <a:lnTo>
                    <a:pt x="3" y="3518"/>
                  </a:lnTo>
                  <a:lnTo>
                    <a:pt x="1" y="3545"/>
                  </a:lnTo>
                  <a:lnTo>
                    <a:pt x="0" y="3571"/>
                  </a:lnTo>
                  <a:lnTo>
                    <a:pt x="0" y="3599"/>
                  </a:lnTo>
                  <a:lnTo>
                    <a:pt x="0" y="5520"/>
                  </a:lnTo>
                  <a:lnTo>
                    <a:pt x="0" y="5520"/>
                  </a:lnTo>
                  <a:lnTo>
                    <a:pt x="1" y="5534"/>
                  </a:lnTo>
                  <a:lnTo>
                    <a:pt x="3" y="5549"/>
                  </a:lnTo>
                  <a:lnTo>
                    <a:pt x="6" y="5562"/>
                  </a:lnTo>
                  <a:lnTo>
                    <a:pt x="11" y="5575"/>
                  </a:lnTo>
                  <a:lnTo>
                    <a:pt x="17" y="5587"/>
                  </a:lnTo>
                  <a:lnTo>
                    <a:pt x="25" y="5599"/>
                  </a:lnTo>
                  <a:lnTo>
                    <a:pt x="33" y="5610"/>
                  </a:lnTo>
                  <a:lnTo>
                    <a:pt x="42" y="5620"/>
                  </a:lnTo>
                  <a:lnTo>
                    <a:pt x="51" y="5629"/>
                  </a:lnTo>
                  <a:lnTo>
                    <a:pt x="62" y="5637"/>
                  </a:lnTo>
                  <a:lnTo>
                    <a:pt x="75" y="5644"/>
                  </a:lnTo>
                  <a:lnTo>
                    <a:pt x="87" y="5650"/>
                  </a:lnTo>
                  <a:lnTo>
                    <a:pt x="99" y="5655"/>
                  </a:lnTo>
                  <a:lnTo>
                    <a:pt x="113" y="5658"/>
                  </a:lnTo>
                  <a:lnTo>
                    <a:pt x="127" y="5660"/>
                  </a:lnTo>
                  <a:lnTo>
                    <a:pt x="142" y="5661"/>
                  </a:lnTo>
                  <a:lnTo>
                    <a:pt x="3067" y="5661"/>
                  </a:lnTo>
                  <a:lnTo>
                    <a:pt x="3067" y="5661"/>
                  </a:lnTo>
                  <a:lnTo>
                    <a:pt x="3081" y="5660"/>
                  </a:lnTo>
                  <a:lnTo>
                    <a:pt x="3095" y="5658"/>
                  </a:lnTo>
                  <a:lnTo>
                    <a:pt x="3108" y="5655"/>
                  </a:lnTo>
                  <a:lnTo>
                    <a:pt x="3122" y="5650"/>
                  </a:lnTo>
                  <a:lnTo>
                    <a:pt x="3134" y="5644"/>
                  </a:lnTo>
                  <a:lnTo>
                    <a:pt x="3145" y="5637"/>
                  </a:lnTo>
                  <a:lnTo>
                    <a:pt x="3156" y="5629"/>
                  </a:lnTo>
                  <a:lnTo>
                    <a:pt x="3167" y="5620"/>
                  </a:lnTo>
                  <a:lnTo>
                    <a:pt x="3176" y="5610"/>
                  </a:lnTo>
                  <a:lnTo>
                    <a:pt x="3184" y="5599"/>
                  </a:lnTo>
                  <a:lnTo>
                    <a:pt x="3191" y="5587"/>
                  </a:lnTo>
                  <a:lnTo>
                    <a:pt x="3197" y="5575"/>
                  </a:lnTo>
                  <a:lnTo>
                    <a:pt x="3201" y="5562"/>
                  </a:lnTo>
                  <a:lnTo>
                    <a:pt x="3206" y="5549"/>
                  </a:lnTo>
                  <a:lnTo>
                    <a:pt x="3208" y="5534"/>
                  </a:lnTo>
                  <a:lnTo>
                    <a:pt x="3208" y="5520"/>
                  </a:lnTo>
                  <a:lnTo>
                    <a:pt x="3208" y="5520"/>
                  </a:lnTo>
                  <a:lnTo>
                    <a:pt x="3208" y="5505"/>
                  </a:lnTo>
                  <a:lnTo>
                    <a:pt x="3206" y="5491"/>
                  </a:lnTo>
                  <a:lnTo>
                    <a:pt x="3201" y="5477"/>
                  </a:lnTo>
                  <a:lnTo>
                    <a:pt x="3197" y="5465"/>
                  </a:lnTo>
                  <a:lnTo>
                    <a:pt x="3191" y="5453"/>
                  </a:lnTo>
                  <a:lnTo>
                    <a:pt x="3184" y="5440"/>
                  </a:lnTo>
                  <a:lnTo>
                    <a:pt x="3176" y="5429"/>
                  </a:lnTo>
                  <a:lnTo>
                    <a:pt x="3167" y="5420"/>
                  </a:lnTo>
                  <a:lnTo>
                    <a:pt x="3156" y="5411"/>
                  </a:lnTo>
                  <a:lnTo>
                    <a:pt x="3145" y="5402"/>
                  </a:lnTo>
                  <a:lnTo>
                    <a:pt x="3134" y="5395"/>
                  </a:lnTo>
                  <a:lnTo>
                    <a:pt x="3122" y="5389"/>
                  </a:lnTo>
                  <a:lnTo>
                    <a:pt x="3108" y="5384"/>
                  </a:lnTo>
                  <a:lnTo>
                    <a:pt x="3095" y="5381"/>
                  </a:lnTo>
                  <a:lnTo>
                    <a:pt x="3081" y="5379"/>
                  </a:lnTo>
                  <a:lnTo>
                    <a:pt x="3067" y="5378"/>
                  </a:lnTo>
                  <a:lnTo>
                    <a:pt x="283" y="5378"/>
                  </a:lnTo>
                  <a:lnTo>
                    <a:pt x="283" y="3599"/>
                  </a:lnTo>
                  <a:lnTo>
                    <a:pt x="283" y="3599"/>
                  </a:lnTo>
                  <a:lnTo>
                    <a:pt x="284" y="3559"/>
                  </a:lnTo>
                  <a:lnTo>
                    <a:pt x="287" y="3520"/>
                  </a:lnTo>
                  <a:lnTo>
                    <a:pt x="291" y="3482"/>
                  </a:lnTo>
                  <a:lnTo>
                    <a:pt x="297" y="3445"/>
                  </a:lnTo>
                  <a:lnTo>
                    <a:pt x="306" y="3407"/>
                  </a:lnTo>
                  <a:lnTo>
                    <a:pt x="315" y="3371"/>
                  </a:lnTo>
                  <a:lnTo>
                    <a:pt x="326" y="3335"/>
                  </a:lnTo>
                  <a:lnTo>
                    <a:pt x="338" y="3301"/>
                  </a:lnTo>
                  <a:lnTo>
                    <a:pt x="353" y="3266"/>
                  </a:lnTo>
                  <a:lnTo>
                    <a:pt x="368" y="3233"/>
                  </a:lnTo>
                  <a:lnTo>
                    <a:pt x="385" y="3200"/>
                  </a:lnTo>
                  <a:lnTo>
                    <a:pt x="404" y="3170"/>
                  </a:lnTo>
                  <a:lnTo>
                    <a:pt x="423" y="3139"/>
                  </a:lnTo>
                  <a:lnTo>
                    <a:pt x="445" y="3110"/>
                  </a:lnTo>
                  <a:lnTo>
                    <a:pt x="466" y="3083"/>
                  </a:lnTo>
                  <a:lnTo>
                    <a:pt x="489" y="3056"/>
                  </a:lnTo>
                  <a:lnTo>
                    <a:pt x="514" y="3031"/>
                  </a:lnTo>
                  <a:lnTo>
                    <a:pt x="540" y="3006"/>
                  </a:lnTo>
                  <a:lnTo>
                    <a:pt x="566" y="2984"/>
                  </a:lnTo>
                  <a:lnTo>
                    <a:pt x="594" y="2962"/>
                  </a:lnTo>
                  <a:lnTo>
                    <a:pt x="622" y="2942"/>
                  </a:lnTo>
                  <a:lnTo>
                    <a:pt x="652" y="2923"/>
                  </a:lnTo>
                  <a:lnTo>
                    <a:pt x="683" y="2906"/>
                  </a:lnTo>
                  <a:lnTo>
                    <a:pt x="714" y="2891"/>
                  </a:lnTo>
                  <a:lnTo>
                    <a:pt x="746" y="2878"/>
                  </a:lnTo>
                  <a:lnTo>
                    <a:pt x="779" y="2865"/>
                  </a:lnTo>
                  <a:lnTo>
                    <a:pt x="812" y="2855"/>
                  </a:lnTo>
                  <a:lnTo>
                    <a:pt x="846" y="2847"/>
                  </a:lnTo>
                  <a:lnTo>
                    <a:pt x="881" y="2840"/>
                  </a:lnTo>
                  <a:lnTo>
                    <a:pt x="916" y="2835"/>
                  </a:lnTo>
                  <a:lnTo>
                    <a:pt x="951" y="2832"/>
                  </a:lnTo>
                  <a:lnTo>
                    <a:pt x="988" y="2831"/>
                  </a:lnTo>
                  <a:lnTo>
                    <a:pt x="2216" y="2831"/>
                  </a:lnTo>
                  <a:lnTo>
                    <a:pt x="2216" y="2831"/>
                  </a:lnTo>
                  <a:lnTo>
                    <a:pt x="2253" y="2832"/>
                  </a:lnTo>
                  <a:lnTo>
                    <a:pt x="2289" y="2835"/>
                  </a:lnTo>
                  <a:lnTo>
                    <a:pt x="2324" y="2840"/>
                  </a:lnTo>
                  <a:lnTo>
                    <a:pt x="2358" y="2847"/>
                  </a:lnTo>
                  <a:lnTo>
                    <a:pt x="2393" y="2855"/>
                  </a:lnTo>
                  <a:lnTo>
                    <a:pt x="2427" y="2865"/>
                  </a:lnTo>
                  <a:lnTo>
                    <a:pt x="2460" y="2878"/>
                  </a:lnTo>
                  <a:lnTo>
                    <a:pt x="2492" y="2891"/>
                  </a:lnTo>
                  <a:lnTo>
                    <a:pt x="2523" y="2906"/>
                  </a:lnTo>
                  <a:lnTo>
                    <a:pt x="2554" y="2923"/>
                  </a:lnTo>
                  <a:lnTo>
                    <a:pt x="2583" y="2942"/>
                  </a:lnTo>
                  <a:lnTo>
                    <a:pt x="2612" y="2962"/>
                  </a:lnTo>
                  <a:lnTo>
                    <a:pt x="2640" y="2984"/>
                  </a:lnTo>
                  <a:lnTo>
                    <a:pt x="2667" y="3006"/>
                  </a:lnTo>
                  <a:lnTo>
                    <a:pt x="2693" y="3031"/>
                  </a:lnTo>
                  <a:lnTo>
                    <a:pt x="2717" y="3056"/>
                  </a:lnTo>
                  <a:lnTo>
                    <a:pt x="2741" y="3083"/>
                  </a:lnTo>
                  <a:lnTo>
                    <a:pt x="2763" y="3110"/>
                  </a:lnTo>
                  <a:lnTo>
                    <a:pt x="2783" y="3139"/>
                  </a:lnTo>
                  <a:lnTo>
                    <a:pt x="2804" y="3170"/>
                  </a:lnTo>
                  <a:lnTo>
                    <a:pt x="2822" y="3200"/>
                  </a:lnTo>
                  <a:lnTo>
                    <a:pt x="2840" y="3233"/>
                  </a:lnTo>
                  <a:lnTo>
                    <a:pt x="2855" y="3266"/>
                  </a:lnTo>
                  <a:lnTo>
                    <a:pt x="2869" y="3301"/>
                  </a:lnTo>
                  <a:lnTo>
                    <a:pt x="2882" y="3335"/>
                  </a:lnTo>
                  <a:lnTo>
                    <a:pt x="2893" y="3371"/>
                  </a:lnTo>
                  <a:lnTo>
                    <a:pt x="2902" y="3407"/>
                  </a:lnTo>
                  <a:lnTo>
                    <a:pt x="2910" y="3445"/>
                  </a:lnTo>
                  <a:lnTo>
                    <a:pt x="2916" y="3482"/>
                  </a:lnTo>
                  <a:lnTo>
                    <a:pt x="2921" y="3520"/>
                  </a:lnTo>
                  <a:lnTo>
                    <a:pt x="2923" y="3559"/>
                  </a:lnTo>
                  <a:lnTo>
                    <a:pt x="2925" y="3599"/>
                  </a:lnTo>
                  <a:lnTo>
                    <a:pt x="2925" y="4665"/>
                  </a:lnTo>
                  <a:lnTo>
                    <a:pt x="2925" y="4665"/>
                  </a:lnTo>
                  <a:lnTo>
                    <a:pt x="2926" y="4679"/>
                  </a:lnTo>
                  <a:lnTo>
                    <a:pt x="2928" y="4693"/>
                  </a:lnTo>
                  <a:lnTo>
                    <a:pt x="2932" y="4707"/>
                  </a:lnTo>
                  <a:lnTo>
                    <a:pt x="2936" y="4720"/>
                  </a:lnTo>
                  <a:lnTo>
                    <a:pt x="2942" y="4732"/>
                  </a:lnTo>
                  <a:lnTo>
                    <a:pt x="2949" y="4743"/>
                  </a:lnTo>
                  <a:lnTo>
                    <a:pt x="2957" y="4755"/>
                  </a:lnTo>
                  <a:lnTo>
                    <a:pt x="2966" y="4765"/>
                  </a:lnTo>
                  <a:lnTo>
                    <a:pt x="2977" y="4774"/>
                  </a:lnTo>
                  <a:lnTo>
                    <a:pt x="2987" y="4782"/>
                  </a:lnTo>
                  <a:lnTo>
                    <a:pt x="2999" y="4788"/>
                  </a:lnTo>
                  <a:lnTo>
                    <a:pt x="3011" y="4794"/>
                  </a:lnTo>
                  <a:lnTo>
                    <a:pt x="3025" y="4800"/>
                  </a:lnTo>
                  <a:lnTo>
                    <a:pt x="3038" y="4803"/>
                  </a:lnTo>
                  <a:lnTo>
                    <a:pt x="3052" y="4806"/>
                  </a:lnTo>
                  <a:lnTo>
                    <a:pt x="3067" y="4806"/>
                  </a:lnTo>
                  <a:lnTo>
                    <a:pt x="3067" y="4806"/>
                  </a:lnTo>
                  <a:lnTo>
                    <a:pt x="3081" y="4806"/>
                  </a:lnTo>
                  <a:lnTo>
                    <a:pt x="3095" y="4803"/>
                  </a:lnTo>
                  <a:lnTo>
                    <a:pt x="3108" y="4800"/>
                  </a:lnTo>
                  <a:lnTo>
                    <a:pt x="3122" y="4794"/>
                  </a:lnTo>
                  <a:lnTo>
                    <a:pt x="3134" y="4788"/>
                  </a:lnTo>
                  <a:lnTo>
                    <a:pt x="3145" y="4782"/>
                  </a:lnTo>
                  <a:lnTo>
                    <a:pt x="3156" y="4774"/>
                  </a:lnTo>
                  <a:lnTo>
                    <a:pt x="3167" y="4765"/>
                  </a:lnTo>
                  <a:lnTo>
                    <a:pt x="3176" y="4755"/>
                  </a:lnTo>
                  <a:lnTo>
                    <a:pt x="3184" y="4743"/>
                  </a:lnTo>
                  <a:lnTo>
                    <a:pt x="3191" y="4732"/>
                  </a:lnTo>
                  <a:lnTo>
                    <a:pt x="3197" y="4720"/>
                  </a:lnTo>
                  <a:lnTo>
                    <a:pt x="3201" y="4707"/>
                  </a:lnTo>
                  <a:lnTo>
                    <a:pt x="3206" y="4693"/>
                  </a:lnTo>
                  <a:lnTo>
                    <a:pt x="3208" y="4679"/>
                  </a:lnTo>
                  <a:lnTo>
                    <a:pt x="3208" y="4665"/>
                  </a:lnTo>
                  <a:lnTo>
                    <a:pt x="3208" y="3599"/>
                  </a:lnTo>
                  <a:lnTo>
                    <a:pt x="3208" y="3599"/>
                  </a:lnTo>
                  <a:lnTo>
                    <a:pt x="3208" y="3573"/>
                  </a:lnTo>
                  <a:lnTo>
                    <a:pt x="3207" y="3547"/>
                  </a:lnTo>
                  <a:lnTo>
                    <a:pt x="3203" y="3496"/>
                  </a:lnTo>
                  <a:lnTo>
                    <a:pt x="3197" y="3446"/>
                  </a:lnTo>
                  <a:lnTo>
                    <a:pt x="3189" y="3396"/>
                  </a:lnTo>
                  <a:lnTo>
                    <a:pt x="5378" y="3397"/>
                  </a:lnTo>
                  <a:lnTo>
                    <a:pt x="5378" y="3397"/>
                  </a:lnTo>
                  <a:lnTo>
                    <a:pt x="5392" y="3397"/>
                  </a:lnTo>
                  <a:lnTo>
                    <a:pt x="5407" y="3396"/>
                  </a:lnTo>
                  <a:lnTo>
                    <a:pt x="5421" y="3394"/>
                  </a:lnTo>
                  <a:lnTo>
                    <a:pt x="5435" y="3391"/>
                  </a:lnTo>
                  <a:lnTo>
                    <a:pt x="5448" y="3388"/>
                  </a:lnTo>
                  <a:lnTo>
                    <a:pt x="5463" y="3384"/>
                  </a:lnTo>
                  <a:lnTo>
                    <a:pt x="5476" y="3380"/>
                  </a:lnTo>
                  <a:lnTo>
                    <a:pt x="5488" y="3375"/>
                  </a:lnTo>
                  <a:lnTo>
                    <a:pt x="5502" y="3370"/>
                  </a:lnTo>
                  <a:lnTo>
                    <a:pt x="5514" y="3364"/>
                  </a:lnTo>
                  <a:lnTo>
                    <a:pt x="5525" y="3358"/>
                  </a:lnTo>
                  <a:lnTo>
                    <a:pt x="5537" y="3350"/>
                  </a:lnTo>
                  <a:lnTo>
                    <a:pt x="5549" y="3342"/>
                  </a:lnTo>
                  <a:lnTo>
                    <a:pt x="5560" y="3333"/>
                  </a:lnTo>
                  <a:lnTo>
                    <a:pt x="5570" y="3325"/>
                  </a:lnTo>
                  <a:lnTo>
                    <a:pt x="5580" y="3315"/>
                  </a:lnTo>
                  <a:lnTo>
                    <a:pt x="5580" y="3315"/>
                  </a:lnTo>
                  <a:lnTo>
                    <a:pt x="5589" y="3305"/>
                  </a:lnTo>
                  <a:lnTo>
                    <a:pt x="5599" y="3294"/>
                  </a:lnTo>
                  <a:lnTo>
                    <a:pt x="5607" y="3283"/>
                  </a:lnTo>
                  <a:lnTo>
                    <a:pt x="5615" y="3272"/>
                  </a:lnTo>
                  <a:lnTo>
                    <a:pt x="5622" y="3261"/>
                  </a:lnTo>
                  <a:lnTo>
                    <a:pt x="5629" y="3248"/>
                  </a:lnTo>
                  <a:lnTo>
                    <a:pt x="5635" y="3236"/>
                  </a:lnTo>
                  <a:lnTo>
                    <a:pt x="5641" y="3223"/>
                  </a:lnTo>
                  <a:lnTo>
                    <a:pt x="5646" y="3211"/>
                  </a:lnTo>
                  <a:lnTo>
                    <a:pt x="5650" y="3197"/>
                  </a:lnTo>
                  <a:lnTo>
                    <a:pt x="5653" y="3184"/>
                  </a:lnTo>
                  <a:lnTo>
                    <a:pt x="5656" y="3170"/>
                  </a:lnTo>
                  <a:lnTo>
                    <a:pt x="5658" y="3156"/>
                  </a:lnTo>
                  <a:lnTo>
                    <a:pt x="5660" y="3142"/>
                  </a:lnTo>
                  <a:lnTo>
                    <a:pt x="5661" y="3128"/>
                  </a:lnTo>
                  <a:lnTo>
                    <a:pt x="5661" y="3114"/>
                  </a:lnTo>
                  <a:lnTo>
                    <a:pt x="5661" y="3114"/>
                  </a:lnTo>
                  <a:lnTo>
                    <a:pt x="5660" y="2555"/>
                  </a:lnTo>
                  <a:lnTo>
                    <a:pt x="5660" y="1892"/>
                  </a:lnTo>
                  <a:lnTo>
                    <a:pt x="5661" y="849"/>
                  </a:lnTo>
                  <a:lnTo>
                    <a:pt x="5661" y="849"/>
                  </a:lnTo>
                  <a:close/>
                  <a:moveTo>
                    <a:pt x="1604" y="1981"/>
                  </a:moveTo>
                  <a:lnTo>
                    <a:pt x="1604" y="1981"/>
                  </a:lnTo>
                  <a:lnTo>
                    <a:pt x="1560" y="1980"/>
                  </a:lnTo>
                  <a:lnTo>
                    <a:pt x="1517" y="1977"/>
                  </a:lnTo>
                  <a:lnTo>
                    <a:pt x="1475" y="1971"/>
                  </a:lnTo>
                  <a:lnTo>
                    <a:pt x="1433" y="1964"/>
                  </a:lnTo>
                  <a:lnTo>
                    <a:pt x="1392" y="1955"/>
                  </a:lnTo>
                  <a:lnTo>
                    <a:pt x="1352" y="1944"/>
                  </a:lnTo>
                  <a:lnTo>
                    <a:pt x="1312" y="1930"/>
                  </a:lnTo>
                  <a:lnTo>
                    <a:pt x="1274" y="1915"/>
                  </a:lnTo>
                  <a:lnTo>
                    <a:pt x="1236" y="1898"/>
                  </a:lnTo>
                  <a:lnTo>
                    <a:pt x="1200" y="1879"/>
                  </a:lnTo>
                  <a:lnTo>
                    <a:pt x="1164" y="1859"/>
                  </a:lnTo>
                  <a:lnTo>
                    <a:pt x="1129" y="1836"/>
                  </a:lnTo>
                  <a:lnTo>
                    <a:pt x="1096" y="1813"/>
                  </a:lnTo>
                  <a:lnTo>
                    <a:pt x="1064" y="1787"/>
                  </a:lnTo>
                  <a:lnTo>
                    <a:pt x="1033" y="1761"/>
                  </a:lnTo>
                  <a:lnTo>
                    <a:pt x="1003" y="1732"/>
                  </a:lnTo>
                  <a:lnTo>
                    <a:pt x="976" y="1702"/>
                  </a:lnTo>
                  <a:lnTo>
                    <a:pt x="949" y="1672"/>
                  </a:lnTo>
                  <a:lnTo>
                    <a:pt x="924" y="1640"/>
                  </a:lnTo>
                  <a:lnTo>
                    <a:pt x="900" y="1606"/>
                  </a:lnTo>
                  <a:lnTo>
                    <a:pt x="878" y="1573"/>
                  </a:lnTo>
                  <a:lnTo>
                    <a:pt x="857" y="1537"/>
                  </a:lnTo>
                  <a:lnTo>
                    <a:pt x="839" y="1500"/>
                  </a:lnTo>
                  <a:lnTo>
                    <a:pt x="822" y="1462"/>
                  </a:lnTo>
                  <a:lnTo>
                    <a:pt x="806" y="1423"/>
                  </a:lnTo>
                  <a:lnTo>
                    <a:pt x="793" y="1385"/>
                  </a:lnTo>
                  <a:lnTo>
                    <a:pt x="782" y="1344"/>
                  </a:lnTo>
                  <a:lnTo>
                    <a:pt x="773" y="1303"/>
                  </a:lnTo>
                  <a:lnTo>
                    <a:pt x="764" y="1261"/>
                  </a:lnTo>
                  <a:lnTo>
                    <a:pt x="759" y="1219"/>
                  </a:lnTo>
                  <a:lnTo>
                    <a:pt x="756" y="1176"/>
                  </a:lnTo>
                  <a:lnTo>
                    <a:pt x="755" y="1132"/>
                  </a:lnTo>
                  <a:lnTo>
                    <a:pt x="755" y="1132"/>
                  </a:lnTo>
                  <a:lnTo>
                    <a:pt x="756" y="1088"/>
                  </a:lnTo>
                  <a:lnTo>
                    <a:pt x="759" y="1045"/>
                  </a:lnTo>
                  <a:lnTo>
                    <a:pt x="764" y="1002"/>
                  </a:lnTo>
                  <a:lnTo>
                    <a:pt x="773" y="961"/>
                  </a:lnTo>
                  <a:lnTo>
                    <a:pt x="782" y="919"/>
                  </a:lnTo>
                  <a:lnTo>
                    <a:pt x="794" y="879"/>
                  </a:lnTo>
                  <a:lnTo>
                    <a:pt x="807" y="839"/>
                  </a:lnTo>
                  <a:lnTo>
                    <a:pt x="823" y="800"/>
                  </a:lnTo>
                  <a:lnTo>
                    <a:pt x="823" y="800"/>
                  </a:lnTo>
                  <a:lnTo>
                    <a:pt x="862" y="850"/>
                  </a:lnTo>
                  <a:lnTo>
                    <a:pt x="862" y="850"/>
                  </a:lnTo>
                  <a:lnTo>
                    <a:pt x="892" y="885"/>
                  </a:lnTo>
                  <a:lnTo>
                    <a:pt x="923" y="917"/>
                  </a:lnTo>
                  <a:lnTo>
                    <a:pt x="954" y="946"/>
                  </a:lnTo>
                  <a:lnTo>
                    <a:pt x="988" y="975"/>
                  </a:lnTo>
                  <a:lnTo>
                    <a:pt x="1022" y="1000"/>
                  </a:lnTo>
                  <a:lnTo>
                    <a:pt x="1057" y="1024"/>
                  </a:lnTo>
                  <a:lnTo>
                    <a:pt x="1092" y="1045"/>
                  </a:lnTo>
                  <a:lnTo>
                    <a:pt x="1129" y="1064"/>
                  </a:lnTo>
                  <a:lnTo>
                    <a:pt x="1167" y="1081"/>
                  </a:lnTo>
                  <a:lnTo>
                    <a:pt x="1205" y="1095"/>
                  </a:lnTo>
                  <a:lnTo>
                    <a:pt x="1244" y="1108"/>
                  </a:lnTo>
                  <a:lnTo>
                    <a:pt x="1283" y="1118"/>
                  </a:lnTo>
                  <a:lnTo>
                    <a:pt x="1323" y="1126"/>
                  </a:lnTo>
                  <a:lnTo>
                    <a:pt x="1363" y="1132"/>
                  </a:lnTo>
                  <a:lnTo>
                    <a:pt x="1404" y="1135"/>
                  </a:lnTo>
                  <a:lnTo>
                    <a:pt x="1445" y="1136"/>
                  </a:lnTo>
                  <a:lnTo>
                    <a:pt x="1445" y="1136"/>
                  </a:lnTo>
                  <a:lnTo>
                    <a:pt x="1468" y="1136"/>
                  </a:lnTo>
                  <a:lnTo>
                    <a:pt x="1493" y="1135"/>
                  </a:lnTo>
                  <a:lnTo>
                    <a:pt x="1516" y="1133"/>
                  </a:lnTo>
                  <a:lnTo>
                    <a:pt x="1540" y="1130"/>
                  </a:lnTo>
                  <a:lnTo>
                    <a:pt x="1564" y="1127"/>
                  </a:lnTo>
                  <a:lnTo>
                    <a:pt x="1588" y="1123"/>
                  </a:lnTo>
                  <a:lnTo>
                    <a:pt x="1611" y="1118"/>
                  </a:lnTo>
                  <a:lnTo>
                    <a:pt x="1636" y="1113"/>
                  </a:lnTo>
                  <a:lnTo>
                    <a:pt x="1659" y="1106"/>
                  </a:lnTo>
                  <a:lnTo>
                    <a:pt x="1683" y="1098"/>
                  </a:lnTo>
                  <a:lnTo>
                    <a:pt x="1707" y="1090"/>
                  </a:lnTo>
                  <a:lnTo>
                    <a:pt x="1731" y="1082"/>
                  </a:lnTo>
                  <a:lnTo>
                    <a:pt x="1755" y="1072"/>
                  </a:lnTo>
                  <a:lnTo>
                    <a:pt x="1778" y="1062"/>
                  </a:lnTo>
                  <a:lnTo>
                    <a:pt x="1802" y="1050"/>
                  </a:lnTo>
                  <a:lnTo>
                    <a:pt x="1825" y="1038"/>
                  </a:lnTo>
                  <a:lnTo>
                    <a:pt x="1825" y="1038"/>
                  </a:lnTo>
                  <a:lnTo>
                    <a:pt x="1838" y="1031"/>
                  </a:lnTo>
                  <a:lnTo>
                    <a:pt x="1850" y="1023"/>
                  </a:lnTo>
                  <a:lnTo>
                    <a:pt x="1860" y="1014"/>
                  </a:lnTo>
                  <a:lnTo>
                    <a:pt x="1869" y="1003"/>
                  </a:lnTo>
                  <a:lnTo>
                    <a:pt x="1877" y="992"/>
                  </a:lnTo>
                  <a:lnTo>
                    <a:pt x="1884" y="980"/>
                  </a:lnTo>
                  <a:lnTo>
                    <a:pt x="1890" y="968"/>
                  </a:lnTo>
                  <a:lnTo>
                    <a:pt x="1894" y="955"/>
                  </a:lnTo>
                  <a:lnTo>
                    <a:pt x="1898" y="942"/>
                  </a:lnTo>
                  <a:lnTo>
                    <a:pt x="1901" y="929"/>
                  </a:lnTo>
                  <a:lnTo>
                    <a:pt x="1901" y="915"/>
                  </a:lnTo>
                  <a:lnTo>
                    <a:pt x="1901" y="901"/>
                  </a:lnTo>
                  <a:lnTo>
                    <a:pt x="1899" y="888"/>
                  </a:lnTo>
                  <a:lnTo>
                    <a:pt x="1896" y="874"/>
                  </a:lnTo>
                  <a:lnTo>
                    <a:pt x="1890" y="860"/>
                  </a:lnTo>
                  <a:lnTo>
                    <a:pt x="1884" y="847"/>
                  </a:lnTo>
                  <a:lnTo>
                    <a:pt x="1884" y="847"/>
                  </a:lnTo>
                  <a:lnTo>
                    <a:pt x="1877" y="835"/>
                  </a:lnTo>
                  <a:lnTo>
                    <a:pt x="1869" y="824"/>
                  </a:lnTo>
                  <a:lnTo>
                    <a:pt x="1860" y="813"/>
                  </a:lnTo>
                  <a:lnTo>
                    <a:pt x="1850" y="804"/>
                  </a:lnTo>
                  <a:lnTo>
                    <a:pt x="1838" y="796"/>
                  </a:lnTo>
                  <a:lnTo>
                    <a:pt x="1826" y="789"/>
                  </a:lnTo>
                  <a:lnTo>
                    <a:pt x="1814" y="783"/>
                  </a:lnTo>
                  <a:lnTo>
                    <a:pt x="1802" y="779"/>
                  </a:lnTo>
                  <a:lnTo>
                    <a:pt x="1788" y="775"/>
                  </a:lnTo>
                  <a:lnTo>
                    <a:pt x="1775" y="773"/>
                  </a:lnTo>
                  <a:lnTo>
                    <a:pt x="1761" y="771"/>
                  </a:lnTo>
                  <a:lnTo>
                    <a:pt x="1747" y="773"/>
                  </a:lnTo>
                  <a:lnTo>
                    <a:pt x="1734" y="775"/>
                  </a:lnTo>
                  <a:lnTo>
                    <a:pt x="1720" y="778"/>
                  </a:lnTo>
                  <a:lnTo>
                    <a:pt x="1706" y="782"/>
                  </a:lnTo>
                  <a:lnTo>
                    <a:pt x="1693" y="788"/>
                  </a:lnTo>
                  <a:lnTo>
                    <a:pt x="1693" y="788"/>
                  </a:lnTo>
                  <a:lnTo>
                    <a:pt x="1677" y="797"/>
                  </a:lnTo>
                  <a:lnTo>
                    <a:pt x="1659" y="804"/>
                  </a:lnTo>
                  <a:lnTo>
                    <a:pt x="1642" y="812"/>
                  </a:lnTo>
                  <a:lnTo>
                    <a:pt x="1625" y="818"/>
                  </a:lnTo>
                  <a:lnTo>
                    <a:pt x="1606" y="826"/>
                  </a:lnTo>
                  <a:lnTo>
                    <a:pt x="1588" y="831"/>
                  </a:lnTo>
                  <a:lnTo>
                    <a:pt x="1570" y="836"/>
                  </a:lnTo>
                  <a:lnTo>
                    <a:pt x="1550" y="841"/>
                  </a:lnTo>
                  <a:lnTo>
                    <a:pt x="1531" y="844"/>
                  </a:lnTo>
                  <a:lnTo>
                    <a:pt x="1511" y="847"/>
                  </a:lnTo>
                  <a:lnTo>
                    <a:pt x="1492" y="850"/>
                  </a:lnTo>
                  <a:lnTo>
                    <a:pt x="1472" y="851"/>
                  </a:lnTo>
                  <a:lnTo>
                    <a:pt x="1452" y="852"/>
                  </a:lnTo>
                  <a:lnTo>
                    <a:pt x="1433" y="852"/>
                  </a:lnTo>
                  <a:lnTo>
                    <a:pt x="1412" y="851"/>
                  </a:lnTo>
                  <a:lnTo>
                    <a:pt x="1392" y="849"/>
                  </a:lnTo>
                  <a:lnTo>
                    <a:pt x="1371" y="846"/>
                  </a:lnTo>
                  <a:lnTo>
                    <a:pt x="1351" y="843"/>
                  </a:lnTo>
                  <a:lnTo>
                    <a:pt x="1331" y="838"/>
                  </a:lnTo>
                  <a:lnTo>
                    <a:pt x="1311" y="832"/>
                  </a:lnTo>
                  <a:lnTo>
                    <a:pt x="1291" y="826"/>
                  </a:lnTo>
                  <a:lnTo>
                    <a:pt x="1271" y="817"/>
                  </a:lnTo>
                  <a:lnTo>
                    <a:pt x="1251" y="808"/>
                  </a:lnTo>
                  <a:lnTo>
                    <a:pt x="1231" y="798"/>
                  </a:lnTo>
                  <a:lnTo>
                    <a:pt x="1212" y="787"/>
                  </a:lnTo>
                  <a:lnTo>
                    <a:pt x="1192" y="774"/>
                  </a:lnTo>
                  <a:lnTo>
                    <a:pt x="1173" y="760"/>
                  </a:lnTo>
                  <a:lnTo>
                    <a:pt x="1155" y="745"/>
                  </a:lnTo>
                  <a:lnTo>
                    <a:pt x="1135" y="729"/>
                  </a:lnTo>
                  <a:lnTo>
                    <a:pt x="1118" y="711"/>
                  </a:lnTo>
                  <a:lnTo>
                    <a:pt x="1100" y="692"/>
                  </a:lnTo>
                  <a:lnTo>
                    <a:pt x="1082" y="671"/>
                  </a:lnTo>
                  <a:lnTo>
                    <a:pt x="1082" y="671"/>
                  </a:lnTo>
                  <a:lnTo>
                    <a:pt x="1049" y="630"/>
                  </a:lnTo>
                  <a:lnTo>
                    <a:pt x="1036" y="614"/>
                  </a:lnTo>
                  <a:lnTo>
                    <a:pt x="1025" y="599"/>
                  </a:lnTo>
                  <a:lnTo>
                    <a:pt x="1016" y="584"/>
                  </a:lnTo>
                  <a:lnTo>
                    <a:pt x="1008" y="570"/>
                  </a:lnTo>
                  <a:lnTo>
                    <a:pt x="1000" y="557"/>
                  </a:lnTo>
                  <a:lnTo>
                    <a:pt x="994" y="543"/>
                  </a:lnTo>
                  <a:lnTo>
                    <a:pt x="994" y="543"/>
                  </a:lnTo>
                  <a:lnTo>
                    <a:pt x="1024" y="513"/>
                  </a:lnTo>
                  <a:lnTo>
                    <a:pt x="1056" y="485"/>
                  </a:lnTo>
                  <a:lnTo>
                    <a:pt x="1087" y="459"/>
                  </a:lnTo>
                  <a:lnTo>
                    <a:pt x="1121" y="434"/>
                  </a:lnTo>
                  <a:lnTo>
                    <a:pt x="1156" y="412"/>
                  </a:lnTo>
                  <a:lnTo>
                    <a:pt x="1192" y="390"/>
                  </a:lnTo>
                  <a:lnTo>
                    <a:pt x="1229" y="371"/>
                  </a:lnTo>
                  <a:lnTo>
                    <a:pt x="1267" y="353"/>
                  </a:lnTo>
                  <a:lnTo>
                    <a:pt x="1307" y="337"/>
                  </a:lnTo>
                  <a:lnTo>
                    <a:pt x="1347" y="323"/>
                  </a:lnTo>
                  <a:lnTo>
                    <a:pt x="1388" y="311"/>
                  </a:lnTo>
                  <a:lnTo>
                    <a:pt x="1430" y="301"/>
                  </a:lnTo>
                  <a:lnTo>
                    <a:pt x="1472" y="293"/>
                  </a:lnTo>
                  <a:lnTo>
                    <a:pt x="1515" y="287"/>
                  </a:lnTo>
                  <a:lnTo>
                    <a:pt x="1559" y="284"/>
                  </a:lnTo>
                  <a:lnTo>
                    <a:pt x="1604" y="283"/>
                  </a:lnTo>
                  <a:lnTo>
                    <a:pt x="1604" y="283"/>
                  </a:lnTo>
                  <a:lnTo>
                    <a:pt x="1647" y="284"/>
                  </a:lnTo>
                  <a:lnTo>
                    <a:pt x="1691" y="287"/>
                  </a:lnTo>
                  <a:lnTo>
                    <a:pt x="1733" y="293"/>
                  </a:lnTo>
                  <a:lnTo>
                    <a:pt x="1775" y="300"/>
                  </a:lnTo>
                  <a:lnTo>
                    <a:pt x="1816" y="310"/>
                  </a:lnTo>
                  <a:lnTo>
                    <a:pt x="1857" y="321"/>
                  </a:lnTo>
                  <a:lnTo>
                    <a:pt x="1896" y="334"/>
                  </a:lnTo>
                  <a:lnTo>
                    <a:pt x="1934" y="349"/>
                  </a:lnTo>
                  <a:lnTo>
                    <a:pt x="1972" y="367"/>
                  </a:lnTo>
                  <a:lnTo>
                    <a:pt x="2008" y="385"/>
                  </a:lnTo>
                  <a:lnTo>
                    <a:pt x="2044" y="406"/>
                  </a:lnTo>
                  <a:lnTo>
                    <a:pt x="2078" y="428"/>
                  </a:lnTo>
                  <a:lnTo>
                    <a:pt x="2112" y="452"/>
                  </a:lnTo>
                  <a:lnTo>
                    <a:pt x="2144" y="477"/>
                  </a:lnTo>
                  <a:lnTo>
                    <a:pt x="2174" y="504"/>
                  </a:lnTo>
                  <a:lnTo>
                    <a:pt x="2204" y="532"/>
                  </a:lnTo>
                  <a:lnTo>
                    <a:pt x="2233" y="562"/>
                  </a:lnTo>
                  <a:lnTo>
                    <a:pt x="2259" y="593"/>
                  </a:lnTo>
                  <a:lnTo>
                    <a:pt x="2284" y="624"/>
                  </a:lnTo>
                  <a:lnTo>
                    <a:pt x="2308" y="658"/>
                  </a:lnTo>
                  <a:lnTo>
                    <a:pt x="2330" y="692"/>
                  </a:lnTo>
                  <a:lnTo>
                    <a:pt x="2350" y="728"/>
                  </a:lnTo>
                  <a:lnTo>
                    <a:pt x="2370" y="764"/>
                  </a:lnTo>
                  <a:lnTo>
                    <a:pt x="2386" y="802"/>
                  </a:lnTo>
                  <a:lnTo>
                    <a:pt x="2401" y="841"/>
                  </a:lnTo>
                  <a:lnTo>
                    <a:pt x="2415" y="880"/>
                  </a:lnTo>
                  <a:lnTo>
                    <a:pt x="2426" y="921"/>
                  </a:lnTo>
                  <a:lnTo>
                    <a:pt x="2436" y="962"/>
                  </a:lnTo>
                  <a:lnTo>
                    <a:pt x="2443" y="1003"/>
                  </a:lnTo>
                  <a:lnTo>
                    <a:pt x="2448" y="1045"/>
                  </a:lnTo>
                  <a:lnTo>
                    <a:pt x="2452" y="1088"/>
                  </a:lnTo>
                  <a:lnTo>
                    <a:pt x="2453" y="1132"/>
                  </a:lnTo>
                  <a:lnTo>
                    <a:pt x="2453" y="1132"/>
                  </a:lnTo>
                  <a:lnTo>
                    <a:pt x="2452" y="1176"/>
                  </a:lnTo>
                  <a:lnTo>
                    <a:pt x="2448" y="1219"/>
                  </a:lnTo>
                  <a:lnTo>
                    <a:pt x="2443" y="1261"/>
                  </a:lnTo>
                  <a:lnTo>
                    <a:pt x="2436" y="1303"/>
                  </a:lnTo>
                  <a:lnTo>
                    <a:pt x="2426" y="1344"/>
                  </a:lnTo>
                  <a:lnTo>
                    <a:pt x="2415" y="1385"/>
                  </a:lnTo>
                  <a:lnTo>
                    <a:pt x="2401" y="1423"/>
                  </a:lnTo>
                  <a:lnTo>
                    <a:pt x="2386" y="1462"/>
                  </a:lnTo>
                  <a:lnTo>
                    <a:pt x="2370" y="1500"/>
                  </a:lnTo>
                  <a:lnTo>
                    <a:pt x="2350" y="1537"/>
                  </a:lnTo>
                  <a:lnTo>
                    <a:pt x="2330" y="1573"/>
                  </a:lnTo>
                  <a:lnTo>
                    <a:pt x="2308" y="1606"/>
                  </a:lnTo>
                  <a:lnTo>
                    <a:pt x="2284" y="1640"/>
                  </a:lnTo>
                  <a:lnTo>
                    <a:pt x="2259" y="1672"/>
                  </a:lnTo>
                  <a:lnTo>
                    <a:pt x="2233" y="1702"/>
                  </a:lnTo>
                  <a:lnTo>
                    <a:pt x="2204" y="1732"/>
                  </a:lnTo>
                  <a:lnTo>
                    <a:pt x="2174" y="1761"/>
                  </a:lnTo>
                  <a:lnTo>
                    <a:pt x="2144" y="1787"/>
                  </a:lnTo>
                  <a:lnTo>
                    <a:pt x="2112" y="1813"/>
                  </a:lnTo>
                  <a:lnTo>
                    <a:pt x="2078" y="1836"/>
                  </a:lnTo>
                  <a:lnTo>
                    <a:pt x="2044" y="1859"/>
                  </a:lnTo>
                  <a:lnTo>
                    <a:pt x="2008" y="1879"/>
                  </a:lnTo>
                  <a:lnTo>
                    <a:pt x="1972" y="1898"/>
                  </a:lnTo>
                  <a:lnTo>
                    <a:pt x="1934" y="1915"/>
                  </a:lnTo>
                  <a:lnTo>
                    <a:pt x="1896" y="1930"/>
                  </a:lnTo>
                  <a:lnTo>
                    <a:pt x="1857" y="1944"/>
                  </a:lnTo>
                  <a:lnTo>
                    <a:pt x="1816" y="1955"/>
                  </a:lnTo>
                  <a:lnTo>
                    <a:pt x="1775" y="1964"/>
                  </a:lnTo>
                  <a:lnTo>
                    <a:pt x="1733" y="1971"/>
                  </a:lnTo>
                  <a:lnTo>
                    <a:pt x="1691" y="1977"/>
                  </a:lnTo>
                  <a:lnTo>
                    <a:pt x="1647" y="1980"/>
                  </a:lnTo>
                  <a:lnTo>
                    <a:pt x="1604" y="1981"/>
                  </a:lnTo>
                  <a:lnTo>
                    <a:pt x="1604" y="19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/>
            </a:p>
          </p:txBody>
        </p:sp>
        <p:sp>
          <p:nvSpPr>
            <p:cNvPr id="16" name="Freeform 69">
              <a:extLst>
                <a:ext uri="{FF2B5EF4-FFF2-40B4-BE49-F238E27FC236}">
                  <a16:creationId xmlns:a16="http://schemas.microsoft.com/office/drawing/2014/main" id="{8D151BAB-69F7-1FE2-410A-02DF8DBD0CF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370501" y="3168671"/>
              <a:ext cx="68171" cy="140061"/>
            </a:xfrm>
            <a:custGeom>
              <a:avLst/>
              <a:gdLst>
                <a:gd name="T0" fmla="*/ 472 w 943"/>
                <a:gd name="T1" fmla="*/ 1935 h 1935"/>
                <a:gd name="T2" fmla="*/ 452 w 943"/>
                <a:gd name="T3" fmla="*/ 1934 h 1935"/>
                <a:gd name="T4" fmla="*/ 431 w 943"/>
                <a:gd name="T5" fmla="*/ 1929 h 1935"/>
                <a:gd name="T6" fmla="*/ 413 w 943"/>
                <a:gd name="T7" fmla="*/ 1922 h 1935"/>
                <a:gd name="T8" fmla="*/ 396 w 943"/>
                <a:gd name="T9" fmla="*/ 1912 h 1935"/>
                <a:gd name="T10" fmla="*/ 379 w 943"/>
                <a:gd name="T11" fmla="*/ 1900 h 1935"/>
                <a:gd name="T12" fmla="*/ 365 w 943"/>
                <a:gd name="T13" fmla="*/ 1886 h 1935"/>
                <a:gd name="T14" fmla="*/ 353 w 943"/>
                <a:gd name="T15" fmla="*/ 1869 h 1935"/>
                <a:gd name="T16" fmla="*/ 343 w 943"/>
                <a:gd name="T17" fmla="*/ 1851 h 1935"/>
                <a:gd name="T18" fmla="*/ 12 w 943"/>
                <a:gd name="T19" fmla="*/ 1117 h 1935"/>
                <a:gd name="T20" fmla="*/ 4 w 943"/>
                <a:gd name="T21" fmla="*/ 1092 h 1935"/>
                <a:gd name="T22" fmla="*/ 0 w 943"/>
                <a:gd name="T23" fmla="*/ 1065 h 1935"/>
                <a:gd name="T24" fmla="*/ 2 w 943"/>
                <a:gd name="T25" fmla="*/ 1038 h 1935"/>
                <a:gd name="T26" fmla="*/ 8 w 943"/>
                <a:gd name="T27" fmla="*/ 1012 h 1935"/>
                <a:gd name="T28" fmla="*/ 338 w 943"/>
                <a:gd name="T29" fmla="*/ 94 h 1935"/>
                <a:gd name="T30" fmla="*/ 348 w 943"/>
                <a:gd name="T31" fmla="*/ 74 h 1935"/>
                <a:gd name="T32" fmla="*/ 360 w 943"/>
                <a:gd name="T33" fmla="*/ 56 h 1935"/>
                <a:gd name="T34" fmla="*/ 374 w 943"/>
                <a:gd name="T35" fmla="*/ 40 h 1935"/>
                <a:gd name="T36" fmla="*/ 391 w 943"/>
                <a:gd name="T37" fmla="*/ 26 h 1935"/>
                <a:gd name="T38" fmla="*/ 409 w 943"/>
                <a:gd name="T39" fmla="*/ 16 h 1935"/>
                <a:gd name="T40" fmla="*/ 429 w 943"/>
                <a:gd name="T41" fmla="*/ 8 h 1935"/>
                <a:gd name="T42" fmla="*/ 450 w 943"/>
                <a:gd name="T43" fmla="*/ 2 h 1935"/>
                <a:gd name="T44" fmla="*/ 472 w 943"/>
                <a:gd name="T45" fmla="*/ 0 h 1935"/>
                <a:gd name="T46" fmla="*/ 472 w 943"/>
                <a:gd name="T47" fmla="*/ 0 h 1935"/>
                <a:gd name="T48" fmla="*/ 494 w 943"/>
                <a:gd name="T49" fmla="*/ 2 h 1935"/>
                <a:gd name="T50" fmla="*/ 515 w 943"/>
                <a:gd name="T51" fmla="*/ 8 h 1935"/>
                <a:gd name="T52" fmla="*/ 535 w 943"/>
                <a:gd name="T53" fmla="*/ 16 h 1935"/>
                <a:gd name="T54" fmla="*/ 553 w 943"/>
                <a:gd name="T55" fmla="*/ 26 h 1935"/>
                <a:gd name="T56" fmla="*/ 570 w 943"/>
                <a:gd name="T57" fmla="*/ 40 h 1935"/>
                <a:gd name="T58" fmla="*/ 585 w 943"/>
                <a:gd name="T59" fmla="*/ 56 h 1935"/>
                <a:gd name="T60" fmla="*/ 596 w 943"/>
                <a:gd name="T61" fmla="*/ 74 h 1935"/>
                <a:gd name="T62" fmla="*/ 605 w 943"/>
                <a:gd name="T63" fmla="*/ 94 h 1935"/>
                <a:gd name="T64" fmla="*/ 935 w 943"/>
                <a:gd name="T65" fmla="*/ 1012 h 1935"/>
                <a:gd name="T66" fmla="*/ 942 w 943"/>
                <a:gd name="T67" fmla="*/ 1038 h 1935"/>
                <a:gd name="T68" fmla="*/ 943 w 943"/>
                <a:gd name="T69" fmla="*/ 1065 h 1935"/>
                <a:gd name="T70" fmla="*/ 940 w 943"/>
                <a:gd name="T71" fmla="*/ 1092 h 1935"/>
                <a:gd name="T72" fmla="*/ 931 w 943"/>
                <a:gd name="T73" fmla="*/ 1117 h 1935"/>
                <a:gd name="T74" fmla="*/ 601 w 943"/>
                <a:gd name="T75" fmla="*/ 1851 h 1935"/>
                <a:gd name="T76" fmla="*/ 591 w 943"/>
                <a:gd name="T77" fmla="*/ 1869 h 1935"/>
                <a:gd name="T78" fmla="*/ 580 w 943"/>
                <a:gd name="T79" fmla="*/ 1886 h 1935"/>
                <a:gd name="T80" fmla="*/ 565 w 943"/>
                <a:gd name="T81" fmla="*/ 1900 h 1935"/>
                <a:gd name="T82" fmla="*/ 549 w 943"/>
                <a:gd name="T83" fmla="*/ 1912 h 1935"/>
                <a:gd name="T84" fmla="*/ 532 w 943"/>
                <a:gd name="T85" fmla="*/ 1922 h 1935"/>
                <a:gd name="T86" fmla="*/ 512 w 943"/>
                <a:gd name="T87" fmla="*/ 1929 h 1935"/>
                <a:gd name="T88" fmla="*/ 493 w 943"/>
                <a:gd name="T89" fmla="*/ 1934 h 1935"/>
                <a:gd name="T90" fmla="*/ 472 w 943"/>
                <a:gd name="T91" fmla="*/ 1935 h 1935"/>
                <a:gd name="T92" fmla="*/ 294 w 943"/>
                <a:gd name="T93" fmla="*/ 1054 h 1935"/>
                <a:gd name="T94" fmla="*/ 650 w 943"/>
                <a:gd name="T95" fmla="*/ 1054 h 1935"/>
                <a:gd name="T96" fmla="*/ 294 w 943"/>
                <a:gd name="T97" fmla="*/ 1054 h 1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43" h="1935">
                  <a:moveTo>
                    <a:pt x="472" y="1935"/>
                  </a:moveTo>
                  <a:lnTo>
                    <a:pt x="472" y="1935"/>
                  </a:lnTo>
                  <a:lnTo>
                    <a:pt x="462" y="1935"/>
                  </a:lnTo>
                  <a:lnTo>
                    <a:pt x="452" y="1934"/>
                  </a:lnTo>
                  <a:lnTo>
                    <a:pt x="442" y="1932"/>
                  </a:lnTo>
                  <a:lnTo>
                    <a:pt x="431" y="1929"/>
                  </a:lnTo>
                  <a:lnTo>
                    <a:pt x="422" y="1926"/>
                  </a:lnTo>
                  <a:lnTo>
                    <a:pt x="413" y="1922"/>
                  </a:lnTo>
                  <a:lnTo>
                    <a:pt x="404" y="1917"/>
                  </a:lnTo>
                  <a:lnTo>
                    <a:pt x="396" y="1912"/>
                  </a:lnTo>
                  <a:lnTo>
                    <a:pt x="386" y="1906"/>
                  </a:lnTo>
                  <a:lnTo>
                    <a:pt x="379" y="1900"/>
                  </a:lnTo>
                  <a:lnTo>
                    <a:pt x="372" y="1893"/>
                  </a:lnTo>
                  <a:lnTo>
                    <a:pt x="365" y="1886"/>
                  </a:lnTo>
                  <a:lnTo>
                    <a:pt x="359" y="1878"/>
                  </a:lnTo>
                  <a:lnTo>
                    <a:pt x="353" y="1869"/>
                  </a:lnTo>
                  <a:lnTo>
                    <a:pt x="348" y="1861"/>
                  </a:lnTo>
                  <a:lnTo>
                    <a:pt x="343" y="1851"/>
                  </a:lnTo>
                  <a:lnTo>
                    <a:pt x="12" y="1117"/>
                  </a:lnTo>
                  <a:lnTo>
                    <a:pt x="12" y="1117"/>
                  </a:lnTo>
                  <a:lnTo>
                    <a:pt x="7" y="1105"/>
                  </a:lnTo>
                  <a:lnTo>
                    <a:pt x="4" y="1092"/>
                  </a:lnTo>
                  <a:lnTo>
                    <a:pt x="1" y="1078"/>
                  </a:lnTo>
                  <a:lnTo>
                    <a:pt x="0" y="1065"/>
                  </a:lnTo>
                  <a:lnTo>
                    <a:pt x="0" y="1052"/>
                  </a:lnTo>
                  <a:lnTo>
                    <a:pt x="2" y="1038"/>
                  </a:lnTo>
                  <a:lnTo>
                    <a:pt x="4" y="1024"/>
                  </a:lnTo>
                  <a:lnTo>
                    <a:pt x="8" y="1012"/>
                  </a:lnTo>
                  <a:lnTo>
                    <a:pt x="338" y="94"/>
                  </a:lnTo>
                  <a:lnTo>
                    <a:pt x="338" y="94"/>
                  </a:lnTo>
                  <a:lnTo>
                    <a:pt x="343" y="84"/>
                  </a:lnTo>
                  <a:lnTo>
                    <a:pt x="348" y="74"/>
                  </a:lnTo>
                  <a:lnTo>
                    <a:pt x="354" y="65"/>
                  </a:lnTo>
                  <a:lnTo>
                    <a:pt x="360" y="56"/>
                  </a:lnTo>
                  <a:lnTo>
                    <a:pt x="367" y="47"/>
                  </a:lnTo>
                  <a:lnTo>
                    <a:pt x="374" y="40"/>
                  </a:lnTo>
                  <a:lnTo>
                    <a:pt x="382" y="33"/>
                  </a:lnTo>
                  <a:lnTo>
                    <a:pt x="391" y="26"/>
                  </a:lnTo>
                  <a:lnTo>
                    <a:pt x="400" y="21"/>
                  </a:lnTo>
                  <a:lnTo>
                    <a:pt x="409" y="16"/>
                  </a:lnTo>
                  <a:lnTo>
                    <a:pt x="419" y="11"/>
                  </a:lnTo>
                  <a:lnTo>
                    <a:pt x="429" y="8"/>
                  </a:lnTo>
                  <a:lnTo>
                    <a:pt x="440" y="5"/>
                  </a:lnTo>
                  <a:lnTo>
                    <a:pt x="450" y="2"/>
                  </a:lnTo>
                  <a:lnTo>
                    <a:pt x="461" y="1"/>
                  </a:lnTo>
                  <a:lnTo>
                    <a:pt x="472" y="0"/>
                  </a:lnTo>
                  <a:lnTo>
                    <a:pt x="472" y="0"/>
                  </a:lnTo>
                  <a:lnTo>
                    <a:pt x="472" y="0"/>
                  </a:lnTo>
                  <a:lnTo>
                    <a:pt x="484" y="1"/>
                  </a:lnTo>
                  <a:lnTo>
                    <a:pt x="494" y="2"/>
                  </a:lnTo>
                  <a:lnTo>
                    <a:pt x="505" y="5"/>
                  </a:lnTo>
                  <a:lnTo>
                    <a:pt x="515" y="8"/>
                  </a:lnTo>
                  <a:lnTo>
                    <a:pt x="525" y="11"/>
                  </a:lnTo>
                  <a:lnTo>
                    <a:pt x="535" y="16"/>
                  </a:lnTo>
                  <a:lnTo>
                    <a:pt x="545" y="21"/>
                  </a:lnTo>
                  <a:lnTo>
                    <a:pt x="553" y="26"/>
                  </a:lnTo>
                  <a:lnTo>
                    <a:pt x="562" y="33"/>
                  </a:lnTo>
                  <a:lnTo>
                    <a:pt x="570" y="40"/>
                  </a:lnTo>
                  <a:lnTo>
                    <a:pt x="578" y="47"/>
                  </a:lnTo>
                  <a:lnTo>
                    <a:pt x="585" y="56"/>
                  </a:lnTo>
                  <a:lnTo>
                    <a:pt x="591" y="65"/>
                  </a:lnTo>
                  <a:lnTo>
                    <a:pt x="596" y="74"/>
                  </a:lnTo>
                  <a:lnTo>
                    <a:pt x="601" y="84"/>
                  </a:lnTo>
                  <a:lnTo>
                    <a:pt x="605" y="94"/>
                  </a:lnTo>
                  <a:lnTo>
                    <a:pt x="935" y="1012"/>
                  </a:lnTo>
                  <a:lnTo>
                    <a:pt x="935" y="1012"/>
                  </a:lnTo>
                  <a:lnTo>
                    <a:pt x="939" y="1024"/>
                  </a:lnTo>
                  <a:lnTo>
                    <a:pt x="942" y="1038"/>
                  </a:lnTo>
                  <a:lnTo>
                    <a:pt x="943" y="1052"/>
                  </a:lnTo>
                  <a:lnTo>
                    <a:pt x="943" y="1065"/>
                  </a:lnTo>
                  <a:lnTo>
                    <a:pt x="942" y="1078"/>
                  </a:lnTo>
                  <a:lnTo>
                    <a:pt x="940" y="1092"/>
                  </a:lnTo>
                  <a:lnTo>
                    <a:pt x="936" y="1105"/>
                  </a:lnTo>
                  <a:lnTo>
                    <a:pt x="931" y="1117"/>
                  </a:lnTo>
                  <a:lnTo>
                    <a:pt x="601" y="1851"/>
                  </a:lnTo>
                  <a:lnTo>
                    <a:pt x="601" y="1851"/>
                  </a:lnTo>
                  <a:lnTo>
                    <a:pt x="597" y="1861"/>
                  </a:lnTo>
                  <a:lnTo>
                    <a:pt x="591" y="1869"/>
                  </a:lnTo>
                  <a:lnTo>
                    <a:pt x="586" y="1878"/>
                  </a:lnTo>
                  <a:lnTo>
                    <a:pt x="580" y="1886"/>
                  </a:lnTo>
                  <a:lnTo>
                    <a:pt x="572" y="1893"/>
                  </a:lnTo>
                  <a:lnTo>
                    <a:pt x="565" y="1900"/>
                  </a:lnTo>
                  <a:lnTo>
                    <a:pt x="557" y="1906"/>
                  </a:lnTo>
                  <a:lnTo>
                    <a:pt x="549" y="1912"/>
                  </a:lnTo>
                  <a:lnTo>
                    <a:pt x="541" y="1917"/>
                  </a:lnTo>
                  <a:lnTo>
                    <a:pt x="532" y="1922"/>
                  </a:lnTo>
                  <a:lnTo>
                    <a:pt x="522" y="1926"/>
                  </a:lnTo>
                  <a:lnTo>
                    <a:pt x="512" y="1929"/>
                  </a:lnTo>
                  <a:lnTo>
                    <a:pt x="503" y="1932"/>
                  </a:lnTo>
                  <a:lnTo>
                    <a:pt x="493" y="1934"/>
                  </a:lnTo>
                  <a:lnTo>
                    <a:pt x="483" y="1935"/>
                  </a:lnTo>
                  <a:lnTo>
                    <a:pt x="472" y="1935"/>
                  </a:lnTo>
                  <a:lnTo>
                    <a:pt x="472" y="1935"/>
                  </a:lnTo>
                  <a:close/>
                  <a:moveTo>
                    <a:pt x="294" y="1054"/>
                  </a:moveTo>
                  <a:lnTo>
                    <a:pt x="472" y="1448"/>
                  </a:lnTo>
                  <a:lnTo>
                    <a:pt x="650" y="1054"/>
                  </a:lnTo>
                  <a:lnTo>
                    <a:pt x="472" y="560"/>
                  </a:lnTo>
                  <a:lnTo>
                    <a:pt x="294" y="10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/>
            </a:p>
          </p:txBody>
        </p:sp>
        <p:sp>
          <p:nvSpPr>
            <p:cNvPr id="17" name="Freeform 70">
              <a:extLst>
                <a:ext uri="{FF2B5EF4-FFF2-40B4-BE49-F238E27FC236}">
                  <a16:creationId xmlns:a16="http://schemas.microsoft.com/office/drawing/2014/main" id="{5EF8ED90-17E2-1E2E-629A-F9701C95D29B}"/>
                </a:ext>
              </a:extLst>
            </p:cNvPr>
            <p:cNvSpPr>
              <a:spLocks/>
            </p:cNvSpPr>
            <p:nvPr/>
          </p:nvSpPr>
          <p:spPr bwMode="gray">
            <a:xfrm>
              <a:off x="1609728" y="3085639"/>
              <a:ext cx="49580" cy="48341"/>
            </a:xfrm>
            <a:custGeom>
              <a:avLst/>
              <a:gdLst>
                <a:gd name="T0" fmla="*/ 528 w 669"/>
                <a:gd name="T1" fmla="*/ 662 h 662"/>
                <a:gd name="T2" fmla="*/ 499 w 669"/>
                <a:gd name="T3" fmla="*/ 659 h 662"/>
                <a:gd name="T4" fmla="*/ 473 w 669"/>
                <a:gd name="T5" fmla="*/ 651 h 662"/>
                <a:gd name="T6" fmla="*/ 448 w 669"/>
                <a:gd name="T7" fmla="*/ 639 h 662"/>
                <a:gd name="T8" fmla="*/ 428 w 669"/>
                <a:gd name="T9" fmla="*/ 622 h 662"/>
                <a:gd name="T10" fmla="*/ 410 w 669"/>
                <a:gd name="T11" fmla="*/ 600 h 662"/>
                <a:gd name="T12" fmla="*/ 397 w 669"/>
                <a:gd name="T13" fmla="*/ 577 h 662"/>
                <a:gd name="T14" fmla="*/ 389 w 669"/>
                <a:gd name="T15" fmla="*/ 550 h 662"/>
                <a:gd name="T16" fmla="*/ 386 w 669"/>
                <a:gd name="T17" fmla="*/ 521 h 662"/>
                <a:gd name="T18" fmla="*/ 141 w 669"/>
                <a:gd name="T19" fmla="*/ 283 h 662"/>
                <a:gd name="T20" fmla="*/ 126 w 669"/>
                <a:gd name="T21" fmla="*/ 282 h 662"/>
                <a:gd name="T22" fmla="*/ 99 w 669"/>
                <a:gd name="T23" fmla="*/ 277 h 662"/>
                <a:gd name="T24" fmla="*/ 73 w 669"/>
                <a:gd name="T25" fmla="*/ 266 h 662"/>
                <a:gd name="T26" fmla="*/ 51 w 669"/>
                <a:gd name="T27" fmla="*/ 252 h 662"/>
                <a:gd name="T28" fmla="*/ 31 w 669"/>
                <a:gd name="T29" fmla="*/ 232 h 662"/>
                <a:gd name="T30" fmla="*/ 16 w 669"/>
                <a:gd name="T31" fmla="*/ 210 h 662"/>
                <a:gd name="T32" fmla="*/ 6 w 669"/>
                <a:gd name="T33" fmla="*/ 184 h 662"/>
                <a:gd name="T34" fmla="*/ 0 w 669"/>
                <a:gd name="T35" fmla="*/ 157 h 662"/>
                <a:gd name="T36" fmla="*/ 0 w 669"/>
                <a:gd name="T37" fmla="*/ 142 h 662"/>
                <a:gd name="T38" fmla="*/ 3 w 669"/>
                <a:gd name="T39" fmla="*/ 114 h 662"/>
                <a:gd name="T40" fmla="*/ 11 w 669"/>
                <a:gd name="T41" fmla="*/ 87 h 662"/>
                <a:gd name="T42" fmla="*/ 23 w 669"/>
                <a:gd name="T43" fmla="*/ 63 h 662"/>
                <a:gd name="T44" fmla="*/ 40 w 669"/>
                <a:gd name="T45" fmla="*/ 42 h 662"/>
                <a:gd name="T46" fmla="*/ 62 w 669"/>
                <a:gd name="T47" fmla="*/ 25 h 662"/>
                <a:gd name="T48" fmla="*/ 85 w 669"/>
                <a:gd name="T49" fmla="*/ 11 h 662"/>
                <a:gd name="T50" fmla="*/ 112 w 669"/>
                <a:gd name="T51" fmla="*/ 3 h 662"/>
                <a:gd name="T52" fmla="*/ 141 w 669"/>
                <a:gd name="T53" fmla="*/ 0 h 662"/>
                <a:gd name="T54" fmla="*/ 528 w 669"/>
                <a:gd name="T55" fmla="*/ 0 h 662"/>
                <a:gd name="T56" fmla="*/ 542 w 669"/>
                <a:gd name="T57" fmla="*/ 1 h 662"/>
                <a:gd name="T58" fmla="*/ 570 w 669"/>
                <a:gd name="T59" fmla="*/ 6 h 662"/>
                <a:gd name="T60" fmla="*/ 595 w 669"/>
                <a:gd name="T61" fmla="*/ 18 h 662"/>
                <a:gd name="T62" fmla="*/ 618 w 669"/>
                <a:gd name="T63" fmla="*/ 33 h 662"/>
                <a:gd name="T64" fmla="*/ 637 w 669"/>
                <a:gd name="T65" fmla="*/ 52 h 662"/>
                <a:gd name="T66" fmla="*/ 652 w 669"/>
                <a:gd name="T67" fmla="*/ 75 h 662"/>
                <a:gd name="T68" fmla="*/ 663 w 669"/>
                <a:gd name="T69" fmla="*/ 100 h 662"/>
                <a:gd name="T70" fmla="*/ 668 w 669"/>
                <a:gd name="T71" fmla="*/ 128 h 662"/>
                <a:gd name="T72" fmla="*/ 669 w 669"/>
                <a:gd name="T73" fmla="*/ 521 h 662"/>
                <a:gd name="T74" fmla="*/ 668 w 669"/>
                <a:gd name="T75" fmla="*/ 536 h 662"/>
                <a:gd name="T76" fmla="*/ 663 w 669"/>
                <a:gd name="T77" fmla="*/ 563 h 662"/>
                <a:gd name="T78" fmla="*/ 652 w 669"/>
                <a:gd name="T79" fmla="*/ 589 h 662"/>
                <a:gd name="T80" fmla="*/ 637 w 669"/>
                <a:gd name="T81" fmla="*/ 611 h 662"/>
                <a:gd name="T82" fmla="*/ 618 w 669"/>
                <a:gd name="T83" fmla="*/ 631 h 662"/>
                <a:gd name="T84" fmla="*/ 595 w 669"/>
                <a:gd name="T85" fmla="*/ 645 h 662"/>
                <a:gd name="T86" fmla="*/ 570 w 669"/>
                <a:gd name="T87" fmla="*/ 656 h 662"/>
                <a:gd name="T88" fmla="*/ 542 w 669"/>
                <a:gd name="T89" fmla="*/ 661 h 662"/>
                <a:gd name="T90" fmla="*/ 528 w 669"/>
                <a:gd name="T91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9" h="662">
                  <a:moveTo>
                    <a:pt x="528" y="662"/>
                  </a:moveTo>
                  <a:lnTo>
                    <a:pt x="528" y="662"/>
                  </a:lnTo>
                  <a:lnTo>
                    <a:pt x="513" y="661"/>
                  </a:lnTo>
                  <a:lnTo>
                    <a:pt x="499" y="659"/>
                  </a:lnTo>
                  <a:lnTo>
                    <a:pt x="485" y="656"/>
                  </a:lnTo>
                  <a:lnTo>
                    <a:pt x="473" y="651"/>
                  </a:lnTo>
                  <a:lnTo>
                    <a:pt x="460" y="645"/>
                  </a:lnTo>
                  <a:lnTo>
                    <a:pt x="448" y="639"/>
                  </a:lnTo>
                  <a:lnTo>
                    <a:pt x="438" y="631"/>
                  </a:lnTo>
                  <a:lnTo>
                    <a:pt x="428" y="622"/>
                  </a:lnTo>
                  <a:lnTo>
                    <a:pt x="419" y="611"/>
                  </a:lnTo>
                  <a:lnTo>
                    <a:pt x="410" y="600"/>
                  </a:lnTo>
                  <a:lnTo>
                    <a:pt x="403" y="589"/>
                  </a:lnTo>
                  <a:lnTo>
                    <a:pt x="397" y="577"/>
                  </a:lnTo>
                  <a:lnTo>
                    <a:pt x="392" y="563"/>
                  </a:lnTo>
                  <a:lnTo>
                    <a:pt x="389" y="550"/>
                  </a:lnTo>
                  <a:lnTo>
                    <a:pt x="387" y="536"/>
                  </a:lnTo>
                  <a:lnTo>
                    <a:pt x="386" y="521"/>
                  </a:lnTo>
                  <a:lnTo>
                    <a:pt x="386" y="283"/>
                  </a:lnTo>
                  <a:lnTo>
                    <a:pt x="141" y="283"/>
                  </a:lnTo>
                  <a:lnTo>
                    <a:pt x="141" y="283"/>
                  </a:lnTo>
                  <a:lnTo>
                    <a:pt x="126" y="282"/>
                  </a:lnTo>
                  <a:lnTo>
                    <a:pt x="112" y="280"/>
                  </a:lnTo>
                  <a:lnTo>
                    <a:pt x="99" y="277"/>
                  </a:lnTo>
                  <a:lnTo>
                    <a:pt x="85" y="272"/>
                  </a:lnTo>
                  <a:lnTo>
                    <a:pt x="73" y="266"/>
                  </a:lnTo>
                  <a:lnTo>
                    <a:pt x="62" y="260"/>
                  </a:lnTo>
                  <a:lnTo>
                    <a:pt x="51" y="252"/>
                  </a:lnTo>
                  <a:lnTo>
                    <a:pt x="40" y="242"/>
                  </a:lnTo>
                  <a:lnTo>
                    <a:pt x="31" y="232"/>
                  </a:lnTo>
                  <a:lnTo>
                    <a:pt x="23" y="221"/>
                  </a:lnTo>
                  <a:lnTo>
                    <a:pt x="16" y="210"/>
                  </a:lnTo>
                  <a:lnTo>
                    <a:pt x="11" y="197"/>
                  </a:lnTo>
                  <a:lnTo>
                    <a:pt x="6" y="184"/>
                  </a:lnTo>
                  <a:lnTo>
                    <a:pt x="3" y="171"/>
                  </a:lnTo>
                  <a:lnTo>
                    <a:pt x="0" y="157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28"/>
                  </a:lnTo>
                  <a:lnTo>
                    <a:pt x="3" y="114"/>
                  </a:lnTo>
                  <a:lnTo>
                    <a:pt x="6" y="100"/>
                  </a:lnTo>
                  <a:lnTo>
                    <a:pt x="11" y="87"/>
                  </a:lnTo>
                  <a:lnTo>
                    <a:pt x="16" y="75"/>
                  </a:lnTo>
                  <a:lnTo>
                    <a:pt x="23" y="63"/>
                  </a:lnTo>
                  <a:lnTo>
                    <a:pt x="31" y="52"/>
                  </a:lnTo>
                  <a:lnTo>
                    <a:pt x="40" y="42"/>
                  </a:lnTo>
                  <a:lnTo>
                    <a:pt x="51" y="33"/>
                  </a:lnTo>
                  <a:lnTo>
                    <a:pt x="62" y="25"/>
                  </a:lnTo>
                  <a:lnTo>
                    <a:pt x="73" y="18"/>
                  </a:lnTo>
                  <a:lnTo>
                    <a:pt x="85" y="11"/>
                  </a:lnTo>
                  <a:lnTo>
                    <a:pt x="99" y="6"/>
                  </a:lnTo>
                  <a:lnTo>
                    <a:pt x="112" y="3"/>
                  </a:lnTo>
                  <a:lnTo>
                    <a:pt x="126" y="1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42" y="1"/>
                  </a:lnTo>
                  <a:lnTo>
                    <a:pt x="556" y="3"/>
                  </a:lnTo>
                  <a:lnTo>
                    <a:pt x="570" y="6"/>
                  </a:lnTo>
                  <a:lnTo>
                    <a:pt x="583" y="11"/>
                  </a:lnTo>
                  <a:lnTo>
                    <a:pt x="595" y="18"/>
                  </a:lnTo>
                  <a:lnTo>
                    <a:pt x="607" y="25"/>
                  </a:lnTo>
                  <a:lnTo>
                    <a:pt x="618" y="33"/>
                  </a:lnTo>
                  <a:lnTo>
                    <a:pt x="628" y="42"/>
                  </a:lnTo>
                  <a:lnTo>
                    <a:pt x="637" y="52"/>
                  </a:lnTo>
                  <a:lnTo>
                    <a:pt x="644" y="63"/>
                  </a:lnTo>
                  <a:lnTo>
                    <a:pt x="652" y="75"/>
                  </a:lnTo>
                  <a:lnTo>
                    <a:pt x="658" y="87"/>
                  </a:lnTo>
                  <a:lnTo>
                    <a:pt x="663" y="100"/>
                  </a:lnTo>
                  <a:lnTo>
                    <a:pt x="666" y="114"/>
                  </a:lnTo>
                  <a:lnTo>
                    <a:pt x="668" y="128"/>
                  </a:lnTo>
                  <a:lnTo>
                    <a:pt x="669" y="142"/>
                  </a:lnTo>
                  <a:lnTo>
                    <a:pt x="669" y="521"/>
                  </a:lnTo>
                  <a:lnTo>
                    <a:pt x="669" y="521"/>
                  </a:lnTo>
                  <a:lnTo>
                    <a:pt x="668" y="536"/>
                  </a:lnTo>
                  <a:lnTo>
                    <a:pt x="666" y="550"/>
                  </a:lnTo>
                  <a:lnTo>
                    <a:pt x="663" y="563"/>
                  </a:lnTo>
                  <a:lnTo>
                    <a:pt x="658" y="577"/>
                  </a:lnTo>
                  <a:lnTo>
                    <a:pt x="652" y="589"/>
                  </a:lnTo>
                  <a:lnTo>
                    <a:pt x="644" y="600"/>
                  </a:lnTo>
                  <a:lnTo>
                    <a:pt x="637" y="611"/>
                  </a:lnTo>
                  <a:lnTo>
                    <a:pt x="628" y="622"/>
                  </a:lnTo>
                  <a:lnTo>
                    <a:pt x="618" y="631"/>
                  </a:lnTo>
                  <a:lnTo>
                    <a:pt x="607" y="639"/>
                  </a:lnTo>
                  <a:lnTo>
                    <a:pt x="595" y="645"/>
                  </a:lnTo>
                  <a:lnTo>
                    <a:pt x="583" y="651"/>
                  </a:lnTo>
                  <a:lnTo>
                    <a:pt x="570" y="656"/>
                  </a:lnTo>
                  <a:lnTo>
                    <a:pt x="556" y="659"/>
                  </a:lnTo>
                  <a:lnTo>
                    <a:pt x="542" y="661"/>
                  </a:lnTo>
                  <a:lnTo>
                    <a:pt x="528" y="662"/>
                  </a:lnTo>
                  <a:lnTo>
                    <a:pt x="528" y="6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/>
            </a:p>
          </p:txBody>
        </p:sp>
        <p:sp>
          <p:nvSpPr>
            <p:cNvPr id="18" name="Freeform 71">
              <a:extLst>
                <a:ext uri="{FF2B5EF4-FFF2-40B4-BE49-F238E27FC236}">
                  <a16:creationId xmlns:a16="http://schemas.microsoft.com/office/drawing/2014/main" id="{50EE4C8F-09FD-94C7-13BE-76471FA6E7C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8092" y="3093096"/>
              <a:ext cx="145020" cy="68171"/>
            </a:xfrm>
            <a:custGeom>
              <a:avLst/>
              <a:gdLst>
                <a:gd name="T0" fmla="*/ 703 w 1991"/>
                <a:gd name="T1" fmla="*/ 928 h 929"/>
                <a:gd name="T2" fmla="*/ 664 w 1991"/>
                <a:gd name="T3" fmla="*/ 919 h 929"/>
                <a:gd name="T4" fmla="*/ 628 w 1991"/>
                <a:gd name="T5" fmla="*/ 899 h 929"/>
                <a:gd name="T6" fmla="*/ 41 w 1991"/>
                <a:gd name="T7" fmla="*/ 325 h 929"/>
                <a:gd name="T8" fmla="*/ 16 w 1991"/>
                <a:gd name="T9" fmla="*/ 291 h 929"/>
                <a:gd name="T10" fmla="*/ 3 w 1991"/>
                <a:gd name="T11" fmla="*/ 252 h 929"/>
                <a:gd name="T12" fmla="*/ 0 w 1991"/>
                <a:gd name="T13" fmla="*/ 212 h 929"/>
                <a:gd name="T14" fmla="*/ 9 w 1991"/>
                <a:gd name="T15" fmla="*/ 172 h 929"/>
                <a:gd name="T16" fmla="*/ 30 w 1991"/>
                <a:gd name="T17" fmla="*/ 135 h 929"/>
                <a:gd name="T18" fmla="*/ 51 w 1991"/>
                <a:gd name="T19" fmla="*/ 115 h 929"/>
                <a:gd name="T20" fmla="*/ 86 w 1991"/>
                <a:gd name="T21" fmla="*/ 94 h 929"/>
                <a:gd name="T22" fmla="*/ 126 w 1991"/>
                <a:gd name="T23" fmla="*/ 83 h 929"/>
                <a:gd name="T24" fmla="*/ 166 w 1991"/>
                <a:gd name="T25" fmla="*/ 84 h 929"/>
                <a:gd name="T26" fmla="*/ 205 w 1991"/>
                <a:gd name="T27" fmla="*/ 98 h 929"/>
                <a:gd name="T28" fmla="*/ 240 w 1991"/>
                <a:gd name="T29" fmla="*/ 123 h 929"/>
                <a:gd name="T30" fmla="*/ 1006 w 1991"/>
                <a:gd name="T31" fmla="*/ 305 h 929"/>
                <a:gd name="T32" fmla="*/ 1040 w 1991"/>
                <a:gd name="T33" fmla="*/ 281 h 929"/>
                <a:gd name="T34" fmla="*/ 1079 w 1991"/>
                <a:gd name="T35" fmla="*/ 267 h 929"/>
                <a:gd name="T36" fmla="*/ 1118 w 1991"/>
                <a:gd name="T37" fmla="*/ 265 h 929"/>
                <a:gd name="T38" fmla="*/ 1158 w 1991"/>
                <a:gd name="T39" fmla="*/ 274 h 929"/>
                <a:gd name="T40" fmla="*/ 1194 w 1991"/>
                <a:gd name="T41" fmla="*/ 296 h 929"/>
                <a:gd name="T42" fmla="*/ 1751 w 1991"/>
                <a:gd name="T43" fmla="*/ 40 h 929"/>
                <a:gd name="T44" fmla="*/ 1773 w 1991"/>
                <a:gd name="T45" fmla="*/ 22 h 929"/>
                <a:gd name="T46" fmla="*/ 1811 w 1991"/>
                <a:gd name="T47" fmla="*/ 5 h 929"/>
                <a:gd name="T48" fmla="*/ 1851 w 1991"/>
                <a:gd name="T49" fmla="*/ 0 h 929"/>
                <a:gd name="T50" fmla="*/ 1891 w 1991"/>
                <a:gd name="T51" fmla="*/ 6 h 929"/>
                <a:gd name="T52" fmla="*/ 1929 w 1991"/>
                <a:gd name="T53" fmla="*/ 23 h 929"/>
                <a:gd name="T54" fmla="*/ 1951 w 1991"/>
                <a:gd name="T55" fmla="*/ 41 h 929"/>
                <a:gd name="T56" fmla="*/ 1976 w 1991"/>
                <a:gd name="T57" fmla="*/ 76 h 929"/>
                <a:gd name="T58" fmla="*/ 1989 w 1991"/>
                <a:gd name="T59" fmla="*/ 115 h 929"/>
                <a:gd name="T60" fmla="*/ 1990 w 1991"/>
                <a:gd name="T61" fmla="*/ 156 h 929"/>
                <a:gd name="T62" fmla="*/ 1980 w 1991"/>
                <a:gd name="T63" fmla="*/ 196 h 929"/>
                <a:gd name="T64" fmla="*/ 1958 w 1991"/>
                <a:gd name="T65" fmla="*/ 232 h 929"/>
                <a:gd name="T66" fmla="*/ 1441 w 1991"/>
                <a:gd name="T67" fmla="*/ 739 h 929"/>
                <a:gd name="T68" fmla="*/ 1408 w 1991"/>
                <a:gd name="T69" fmla="*/ 764 h 929"/>
                <a:gd name="T70" fmla="*/ 1369 w 1991"/>
                <a:gd name="T71" fmla="*/ 777 h 929"/>
                <a:gd name="T72" fmla="*/ 1329 w 1991"/>
                <a:gd name="T73" fmla="*/ 779 h 929"/>
                <a:gd name="T74" fmla="*/ 1289 w 1991"/>
                <a:gd name="T75" fmla="*/ 770 h 929"/>
                <a:gd name="T76" fmla="*/ 1253 w 1991"/>
                <a:gd name="T77" fmla="*/ 750 h 929"/>
                <a:gd name="T78" fmla="*/ 815 w 1991"/>
                <a:gd name="T79" fmla="*/ 889 h 929"/>
                <a:gd name="T80" fmla="*/ 794 w 1991"/>
                <a:gd name="T81" fmla="*/ 907 h 929"/>
                <a:gd name="T82" fmla="*/ 756 w 1991"/>
                <a:gd name="T83" fmla="*/ 923 h 929"/>
                <a:gd name="T84" fmla="*/ 716 w 1991"/>
                <a:gd name="T85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91" h="929">
                  <a:moveTo>
                    <a:pt x="716" y="929"/>
                  </a:moveTo>
                  <a:lnTo>
                    <a:pt x="716" y="929"/>
                  </a:lnTo>
                  <a:lnTo>
                    <a:pt x="703" y="928"/>
                  </a:lnTo>
                  <a:lnTo>
                    <a:pt x="689" y="926"/>
                  </a:lnTo>
                  <a:lnTo>
                    <a:pt x="676" y="923"/>
                  </a:lnTo>
                  <a:lnTo>
                    <a:pt x="664" y="919"/>
                  </a:lnTo>
                  <a:lnTo>
                    <a:pt x="651" y="913"/>
                  </a:lnTo>
                  <a:lnTo>
                    <a:pt x="639" y="907"/>
                  </a:lnTo>
                  <a:lnTo>
                    <a:pt x="628" y="899"/>
                  </a:lnTo>
                  <a:lnTo>
                    <a:pt x="617" y="889"/>
                  </a:lnTo>
                  <a:lnTo>
                    <a:pt x="41" y="325"/>
                  </a:lnTo>
                  <a:lnTo>
                    <a:pt x="41" y="325"/>
                  </a:lnTo>
                  <a:lnTo>
                    <a:pt x="32" y="314"/>
                  </a:lnTo>
                  <a:lnTo>
                    <a:pt x="23" y="303"/>
                  </a:lnTo>
                  <a:lnTo>
                    <a:pt x="16" y="291"/>
                  </a:lnTo>
                  <a:lnTo>
                    <a:pt x="10" y="279"/>
                  </a:lnTo>
                  <a:lnTo>
                    <a:pt x="6" y="265"/>
                  </a:lnTo>
                  <a:lnTo>
                    <a:pt x="3" y="252"/>
                  </a:lnTo>
                  <a:lnTo>
                    <a:pt x="1" y="239"/>
                  </a:lnTo>
                  <a:lnTo>
                    <a:pt x="0" y="225"/>
                  </a:lnTo>
                  <a:lnTo>
                    <a:pt x="0" y="212"/>
                  </a:lnTo>
                  <a:lnTo>
                    <a:pt x="2" y="198"/>
                  </a:lnTo>
                  <a:lnTo>
                    <a:pt x="5" y="185"/>
                  </a:lnTo>
                  <a:lnTo>
                    <a:pt x="9" y="172"/>
                  </a:lnTo>
                  <a:lnTo>
                    <a:pt x="15" y="159"/>
                  </a:lnTo>
                  <a:lnTo>
                    <a:pt x="22" y="148"/>
                  </a:lnTo>
                  <a:lnTo>
                    <a:pt x="30" y="135"/>
                  </a:lnTo>
                  <a:lnTo>
                    <a:pt x="39" y="125"/>
                  </a:lnTo>
                  <a:lnTo>
                    <a:pt x="39" y="125"/>
                  </a:lnTo>
                  <a:lnTo>
                    <a:pt x="51" y="115"/>
                  </a:lnTo>
                  <a:lnTo>
                    <a:pt x="62" y="107"/>
                  </a:lnTo>
                  <a:lnTo>
                    <a:pt x="74" y="100"/>
                  </a:lnTo>
                  <a:lnTo>
                    <a:pt x="86" y="94"/>
                  </a:lnTo>
                  <a:lnTo>
                    <a:pt x="100" y="88"/>
                  </a:lnTo>
                  <a:lnTo>
                    <a:pt x="112" y="85"/>
                  </a:lnTo>
                  <a:lnTo>
                    <a:pt x="126" y="83"/>
                  </a:lnTo>
                  <a:lnTo>
                    <a:pt x="140" y="82"/>
                  </a:lnTo>
                  <a:lnTo>
                    <a:pt x="153" y="83"/>
                  </a:lnTo>
                  <a:lnTo>
                    <a:pt x="166" y="84"/>
                  </a:lnTo>
                  <a:lnTo>
                    <a:pt x="179" y="87"/>
                  </a:lnTo>
                  <a:lnTo>
                    <a:pt x="193" y="93"/>
                  </a:lnTo>
                  <a:lnTo>
                    <a:pt x="205" y="98"/>
                  </a:lnTo>
                  <a:lnTo>
                    <a:pt x="217" y="105"/>
                  </a:lnTo>
                  <a:lnTo>
                    <a:pt x="229" y="113"/>
                  </a:lnTo>
                  <a:lnTo>
                    <a:pt x="240" y="123"/>
                  </a:lnTo>
                  <a:lnTo>
                    <a:pt x="716" y="589"/>
                  </a:lnTo>
                  <a:lnTo>
                    <a:pt x="1006" y="305"/>
                  </a:lnTo>
                  <a:lnTo>
                    <a:pt x="1006" y="305"/>
                  </a:lnTo>
                  <a:lnTo>
                    <a:pt x="1017" y="296"/>
                  </a:lnTo>
                  <a:lnTo>
                    <a:pt x="1029" y="288"/>
                  </a:lnTo>
                  <a:lnTo>
                    <a:pt x="1040" y="281"/>
                  </a:lnTo>
                  <a:lnTo>
                    <a:pt x="1053" y="274"/>
                  </a:lnTo>
                  <a:lnTo>
                    <a:pt x="1065" y="270"/>
                  </a:lnTo>
                  <a:lnTo>
                    <a:pt x="1079" y="267"/>
                  </a:lnTo>
                  <a:lnTo>
                    <a:pt x="1092" y="265"/>
                  </a:lnTo>
                  <a:lnTo>
                    <a:pt x="1105" y="265"/>
                  </a:lnTo>
                  <a:lnTo>
                    <a:pt x="1118" y="265"/>
                  </a:lnTo>
                  <a:lnTo>
                    <a:pt x="1132" y="267"/>
                  </a:lnTo>
                  <a:lnTo>
                    <a:pt x="1145" y="270"/>
                  </a:lnTo>
                  <a:lnTo>
                    <a:pt x="1158" y="274"/>
                  </a:lnTo>
                  <a:lnTo>
                    <a:pt x="1171" y="281"/>
                  </a:lnTo>
                  <a:lnTo>
                    <a:pt x="1182" y="288"/>
                  </a:lnTo>
                  <a:lnTo>
                    <a:pt x="1194" y="296"/>
                  </a:lnTo>
                  <a:lnTo>
                    <a:pt x="1204" y="305"/>
                  </a:lnTo>
                  <a:lnTo>
                    <a:pt x="1342" y="440"/>
                  </a:lnTo>
                  <a:lnTo>
                    <a:pt x="1751" y="40"/>
                  </a:lnTo>
                  <a:lnTo>
                    <a:pt x="1751" y="40"/>
                  </a:lnTo>
                  <a:lnTo>
                    <a:pt x="1761" y="30"/>
                  </a:lnTo>
                  <a:lnTo>
                    <a:pt x="1773" y="22"/>
                  </a:lnTo>
                  <a:lnTo>
                    <a:pt x="1785" y="15"/>
                  </a:lnTo>
                  <a:lnTo>
                    <a:pt x="1798" y="10"/>
                  </a:lnTo>
                  <a:lnTo>
                    <a:pt x="1811" y="5"/>
                  </a:lnTo>
                  <a:lnTo>
                    <a:pt x="1825" y="2"/>
                  </a:lnTo>
                  <a:lnTo>
                    <a:pt x="1838" y="0"/>
                  </a:lnTo>
                  <a:lnTo>
                    <a:pt x="1851" y="0"/>
                  </a:lnTo>
                  <a:lnTo>
                    <a:pt x="1864" y="1"/>
                  </a:lnTo>
                  <a:lnTo>
                    <a:pt x="1878" y="3"/>
                  </a:lnTo>
                  <a:lnTo>
                    <a:pt x="1891" y="6"/>
                  </a:lnTo>
                  <a:lnTo>
                    <a:pt x="1904" y="11"/>
                  </a:lnTo>
                  <a:lnTo>
                    <a:pt x="1917" y="16"/>
                  </a:lnTo>
                  <a:lnTo>
                    <a:pt x="1929" y="23"/>
                  </a:lnTo>
                  <a:lnTo>
                    <a:pt x="1940" y="32"/>
                  </a:lnTo>
                  <a:lnTo>
                    <a:pt x="1951" y="41"/>
                  </a:lnTo>
                  <a:lnTo>
                    <a:pt x="1951" y="41"/>
                  </a:lnTo>
                  <a:lnTo>
                    <a:pt x="1960" y="53"/>
                  </a:lnTo>
                  <a:lnTo>
                    <a:pt x="1969" y="64"/>
                  </a:lnTo>
                  <a:lnTo>
                    <a:pt x="1976" y="76"/>
                  </a:lnTo>
                  <a:lnTo>
                    <a:pt x="1982" y="89"/>
                  </a:lnTo>
                  <a:lnTo>
                    <a:pt x="1986" y="102"/>
                  </a:lnTo>
                  <a:lnTo>
                    <a:pt x="1989" y="115"/>
                  </a:lnTo>
                  <a:lnTo>
                    <a:pt x="1991" y="129"/>
                  </a:lnTo>
                  <a:lnTo>
                    <a:pt x="1991" y="143"/>
                  </a:lnTo>
                  <a:lnTo>
                    <a:pt x="1990" y="156"/>
                  </a:lnTo>
                  <a:lnTo>
                    <a:pt x="1988" y="169"/>
                  </a:lnTo>
                  <a:lnTo>
                    <a:pt x="1985" y="182"/>
                  </a:lnTo>
                  <a:lnTo>
                    <a:pt x="1980" y="196"/>
                  </a:lnTo>
                  <a:lnTo>
                    <a:pt x="1975" y="208"/>
                  </a:lnTo>
                  <a:lnTo>
                    <a:pt x="1968" y="220"/>
                  </a:lnTo>
                  <a:lnTo>
                    <a:pt x="1958" y="232"/>
                  </a:lnTo>
                  <a:lnTo>
                    <a:pt x="1949" y="242"/>
                  </a:lnTo>
                  <a:lnTo>
                    <a:pt x="1441" y="739"/>
                  </a:lnTo>
                  <a:lnTo>
                    <a:pt x="1441" y="739"/>
                  </a:lnTo>
                  <a:lnTo>
                    <a:pt x="1430" y="749"/>
                  </a:lnTo>
                  <a:lnTo>
                    <a:pt x="1419" y="758"/>
                  </a:lnTo>
                  <a:lnTo>
                    <a:pt x="1408" y="764"/>
                  </a:lnTo>
                  <a:lnTo>
                    <a:pt x="1394" y="770"/>
                  </a:lnTo>
                  <a:lnTo>
                    <a:pt x="1382" y="774"/>
                  </a:lnTo>
                  <a:lnTo>
                    <a:pt x="1369" y="777"/>
                  </a:lnTo>
                  <a:lnTo>
                    <a:pt x="1356" y="779"/>
                  </a:lnTo>
                  <a:lnTo>
                    <a:pt x="1342" y="780"/>
                  </a:lnTo>
                  <a:lnTo>
                    <a:pt x="1329" y="779"/>
                  </a:lnTo>
                  <a:lnTo>
                    <a:pt x="1316" y="777"/>
                  </a:lnTo>
                  <a:lnTo>
                    <a:pt x="1302" y="774"/>
                  </a:lnTo>
                  <a:lnTo>
                    <a:pt x="1289" y="770"/>
                  </a:lnTo>
                  <a:lnTo>
                    <a:pt x="1277" y="764"/>
                  </a:lnTo>
                  <a:lnTo>
                    <a:pt x="1265" y="758"/>
                  </a:lnTo>
                  <a:lnTo>
                    <a:pt x="1253" y="750"/>
                  </a:lnTo>
                  <a:lnTo>
                    <a:pt x="1243" y="739"/>
                  </a:lnTo>
                  <a:lnTo>
                    <a:pt x="1105" y="604"/>
                  </a:lnTo>
                  <a:lnTo>
                    <a:pt x="815" y="889"/>
                  </a:lnTo>
                  <a:lnTo>
                    <a:pt x="815" y="889"/>
                  </a:lnTo>
                  <a:lnTo>
                    <a:pt x="805" y="899"/>
                  </a:lnTo>
                  <a:lnTo>
                    <a:pt x="794" y="907"/>
                  </a:lnTo>
                  <a:lnTo>
                    <a:pt x="781" y="913"/>
                  </a:lnTo>
                  <a:lnTo>
                    <a:pt x="769" y="919"/>
                  </a:lnTo>
                  <a:lnTo>
                    <a:pt x="756" y="923"/>
                  </a:lnTo>
                  <a:lnTo>
                    <a:pt x="742" y="926"/>
                  </a:lnTo>
                  <a:lnTo>
                    <a:pt x="729" y="928"/>
                  </a:lnTo>
                  <a:lnTo>
                    <a:pt x="716" y="929"/>
                  </a:lnTo>
                  <a:lnTo>
                    <a:pt x="716" y="9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/>
            </a:p>
          </p:txBody>
        </p: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F464122C-731B-3916-01B8-52BCC317E83B}"/>
              </a:ext>
            </a:extLst>
          </p:cNvPr>
          <p:cNvSpPr txBox="1"/>
          <p:nvPr/>
        </p:nvSpPr>
        <p:spPr>
          <a:xfrm>
            <a:off x="2886755" y="3946604"/>
            <a:ext cx="7536837" cy="1179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Bef>
                <a:spcPts val="800"/>
              </a:spcBef>
              <a:defRPr/>
            </a:pPr>
            <a:r>
              <a:rPr lang="de-DE" sz="2133" b="1" dirty="0">
                <a:latin typeface="Calibri"/>
              </a:rPr>
              <a:t>Begleitung</a:t>
            </a:r>
            <a:r>
              <a:rPr lang="de-DE" sz="2133" dirty="0">
                <a:latin typeface="Calibri"/>
              </a:rPr>
              <a:t> und </a:t>
            </a:r>
            <a:r>
              <a:rPr lang="de-DE" sz="2133" b="1" dirty="0">
                <a:latin typeface="Calibri"/>
              </a:rPr>
              <a:t>Umsetzung</a:t>
            </a:r>
            <a:r>
              <a:rPr lang="de-DE" sz="2133" dirty="0">
                <a:latin typeface="Calibri"/>
              </a:rPr>
              <a:t> der Maßnahmen aus der Kommunalen Wärmeplanung</a:t>
            </a:r>
            <a:endParaRPr lang="de-DE" sz="1867" dirty="0">
              <a:latin typeface="Calibri"/>
            </a:endParaRPr>
          </a:p>
          <a:p>
            <a:pPr defTabSz="1219170">
              <a:spcBef>
                <a:spcPts val="800"/>
              </a:spcBef>
              <a:defRPr/>
            </a:pPr>
            <a:r>
              <a:rPr lang="de-DE" sz="2133" b="1" dirty="0">
                <a:solidFill>
                  <a:srgbClr val="005F69"/>
                </a:solidFill>
                <a:latin typeface="Calibri"/>
              </a:rPr>
              <a:t> </a:t>
            </a:r>
            <a:endParaRPr lang="de-DE" sz="2133" dirty="0">
              <a:latin typeface="Calibri"/>
            </a:endParaRPr>
          </a:p>
        </p:txBody>
      </p:sp>
      <p:sp>
        <p:nvSpPr>
          <p:cNvPr id="20" name="Freeform 52">
            <a:extLst>
              <a:ext uri="{FF2B5EF4-FFF2-40B4-BE49-F238E27FC236}">
                <a16:creationId xmlns:a16="http://schemas.microsoft.com/office/drawing/2014/main" id="{BDEB2BE8-F205-E86B-D7A0-41886365F4B7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1508140" y="2333631"/>
            <a:ext cx="703841" cy="582397"/>
          </a:xfrm>
          <a:custGeom>
            <a:avLst/>
            <a:gdLst>
              <a:gd name="T0" fmla="*/ 5604 w 5610"/>
              <a:gd name="T1" fmla="*/ 1933 h 4642"/>
              <a:gd name="T2" fmla="*/ 3659 w 5610"/>
              <a:gd name="T3" fmla="*/ 2 h 4642"/>
              <a:gd name="T4" fmla="*/ 2887 w 5610"/>
              <a:gd name="T5" fmla="*/ 686 h 4642"/>
              <a:gd name="T6" fmla="*/ 2827 w 5610"/>
              <a:gd name="T7" fmla="*/ 891 h 4642"/>
              <a:gd name="T8" fmla="*/ 1886 w 5610"/>
              <a:gd name="T9" fmla="*/ 50 h 4642"/>
              <a:gd name="T10" fmla="*/ 2 w 5610"/>
              <a:gd name="T11" fmla="*/ 1951 h 4642"/>
              <a:gd name="T12" fmla="*/ 65 w 5610"/>
              <a:gd name="T13" fmla="*/ 2099 h 4642"/>
              <a:gd name="T14" fmla="*/ 224 w 5610"/>
              <a:gd name="T15" fmla="*/ 2099 h 4642"/>
              <a:gd name="T16" fmla="*/ 2578 w 5610"/>
              <a:gd name="T17" fmla="*/ 1468 h 4642"/>
              <a:gd name="T18" fmla="*/ 2193 w 5610"/>
              <a:gd name="T19" fmla="*/ 1784 h 4642"/>
              <a:gd name="T20" fmla="*/ 1884 w 5610"/>
              <a:gd name="T21" fmla="*/ 1997 h 4642"/>
              <a:gd name="T22" fmla="*/ 1769 w 5610"/>
              <a:gd name="T23" fmla="*/ 2251 h 4642"/>
              <a:gd name="T24" fmla="*/ 1783 w 5610"/>
              <a:gd name="T25" fmla="*/ 2532 h 4642"/>
              <a:gd name="T26" fmla="*/ 1926 w 5610"/>
              <a:gd name="T27" fmla="*/ 2760 h 4642"/>
              <a:gd name="T28" fmla="*/ 2174 w 5610"/>
              <a:gd name="T29" fmla="*/ 2897 h 4642"/>
              <a:gd name="T30" fmla="*/ 2410 w 5610"/>
              <a:gd name="T31" fmla="*/ 2909 h 4642"/>
              <a:gd name="T32" fmla="*/ 3102 w 5610"/>
              <a:gd name="T33" fmla="*/ 2631 h 4642"/>
              <a:gd name="T34" fmla="*/ 3522 w 5610"/>
              <a:gd name="T35" fmla="*/ 2278 h 4642"/>
              <a:gd name="T36" fmla="*/ 4492 w 5610"/>
              <a:gd name="T37" fmla="*/ 2981 h 4642"/>
              <a:gd name="T38" fmla="*/ 4499 w 5610"/>
              <a:gd name="T39" fmla="*/ 3163 h 4642"/>
              <a:gd name="T40" fmla="*/ 4399 w 5610"/>
              <a:gd name="T41" fmla="*/ 3305 h 4642"/>
              <a:gd name="T42" fmla="*/ 4189 w 5610"/>
              <a:gd name="T43" fmla="*/ 3356 h 4642"/>
              <a:gd name="T44" fmla="*/ 3794 w 5610"/>
              <a:gd name="T45" fmla="*/ 3060 h 4642"/>
              <a:gd name="T46" fmla="*/ 3629 w 5610"/>
              <a:gd name="T47" fmla="*/ 3071 h 4642"/>
              <a:gd name="T48" fmla="*/ 3585 w 5610"/>
              <a:gd name="T49" fmla="*/ 3220 h 4642"/>
              <a:gd name="T50" fmla="*/ 3821 w 5610"/>
              <a:gd name="T51" fmla="*/ 3486 h 4642"/>
              <a:gd name="T52" fmla="*/ 3847 w 5610"/>
              <a:gd name="T53" fmla="*/ 3667 h 4642"/>
              <a:gd name="T54" fmla="*/ 3750 w 5610"/>
              <a:gd name="T55" fmla="*/ 3828 h 4642"/>
              <a:gd name="T56" fmla="*/ 3582 w 5610"/>
              <a:gd name="T57" fmla="*/ 3891 h 4642"/>
              <a:gd name="T58" fmla="*/ 3144 w 5610"/>
              <a:gd name="T59" fmla="*/ 3596 h 4642"/>
              <a:gd name="T60" fmla="*/ 2978 w 5610"/>
              <a:gd name="T61" fmla="*/ 3589 h 4642"/>
              <a:gd name="T62" fmla="*/ 2920 w 5610"/>
              <a:gd name="T63" fmla="*/ 3735 h 4642"/>
              <a:gd name="T64" fmla="*/ 3083 w 5610"/>
              <a:gd name="T65" fmla="*/ 3930 h 4642"/>
              <a:gd name="T66" fmla="*/ 3126 w 5610"/>
              <a:gd name="T67" fmla="*/ 4107 h 4642"/>
              <a:gd name="T68" fmla="*/ 3049 w 5610"/>
              <a:gd name="T69" fmla="*/ 4276 h 4642"/>
              <a:gd name="T70" fmla="*/ 2908 w 5610"/>
              <a:gd name="T71" fmla="*/ 4354 h 4642"/>
              <a:gd name="T72" fmla="*/ 822 w 5610"/>
              <a:gd name="T73" fmla="*/ 2490 h 4642"/>
              <a:gd name="T74" fmla="*/ 670 w 5610"/>
              <a:gd name="T75" fmla="*/ 2462 h 4642"/>
              <a:gd name="T76" fmla="*/ 583 w 5610"/>
              <a:gd name="T77" fmla="*/ 2592 h 4642"/>
              <a:gd name="T78" fmla="*/ 2541 w 5610"/>
              <a:gd name="T79" fmla="*/ 4551 h 4642"/>
              <a:gd name="T80" fmla="*/ 2855 w 5610"/>
              <a:gd name="T81" fmla="*/ 4642 h 4642"/>
              <a:gd name="T82" fmla="*/ 3166 w 5610"/>
              <a:gd name="T83" fmla="*/ 4542 h 4642"/>
              <a:gd name="T84" fmla="*/ 3354 w 5610"/>
              <a:gd name="T85" fmla="*/ 4321 h 4642"/>
              <a:gd name="T86" fmla="*/ 3477 w 5610"/>
              <a:gd name="T87" fmla="*/ 4166 h 4642"/>
              <a:gd name="T88" fmla="*/ 3723 w 5610"/>
              <a:gd name="T89" fmla="*/ 4153 h 4642"/>
              <a:gd name="T90" fmla="*/ 3942 w 5610"/>
              <a:gd name="T91" fmla="*/ 4032 h 4642"/>
              <a:gd name="T92" fmla="*/ 4106 w 5610"/>
              <a:gd name="T93" fmla="*/ 3782 h 4642"/>
              <a:gd name="T94" fmla="*/ 4331 w 5610"/>
              <a:gd name="T95" fmla="*/ 3633 h 4642"/>
              <a:gd name="T96" fmla="*/ 4659 w 5610"/>
              <a:gd name="T97" fmla="*/ 3442 h 4642"/>
              <a:gd name="T98" fmla="*/ 4776 w 5610"/>
              <a:gd name="T99" fmla="*/ 3211 h 4642"/>
              <a:gd name="T100" fmla="*/ 4784 w 5610"/>
              <a:gd name="T101" fmla="*/ 2960 h 4642"/>
              <a:gd name="T102" fmla="*/ 3673 w 5610"/>
              <a:gd name="T103" fmla="*/ 1785 h 4642"/>
              <a:gd name="T104" fmla="*/ 3552 w 5610"/>
              <a:gd name="T105" fmla="*/ 1806 h 4642"/>
              <a:gd name="T106" fmla="*/ 3321 w 5610"/>
              <a:gd name="T107" fmla="*/ 2091 h 4642"/>
              <a:gd name="T108" fmla="*/ 2956 w 5610"/>
              <a:gd name="T109" fmla="*/ 2392 h 4642"/>
              <a:gd name="T110" fmla="*/ 2378 w 5610"/>
              <a:gd name="T111" fmla="*/ 2627 h 4642"/>
              <a:gd name="T112" fmla="*/ 2177 w 5610"/>
              <a:gd name="T113" fmla="*/ 2600 h 4642"/>
              <a:gd name="T114" fmla="*/ 2052 w 5610"/>
              <a:gd name="T115" fmla="*/ 2450 h 4642"/>
              <a:gd name="T116" fmla="*/ 2046 w 5610"/>
              <a:gd name="T117" fmla="*/ 2280 h 4642"/>
              <a:gd name="T118" fmla="*/ 2142 w 5610"/>
              <a:gd name="T119" fmla="*/ 2135 h 4642"/>
              <a:gd name="T120" fmla="*/ 2574 w 5610"/>
              <a:gd name="T121" fmla="*/ 1857 h 4642"/>
              <a:gd name="T122" fmla="*/ 3024 w 5610"/>
              <a:gd name="T123" fmla="*/ 1269 h 4642"/>
              <a:gd name="T124" fmla="*/ 3129 w 5610"/>
              <a:gd name="T125" fmla="*/ 839 h 4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610" h="4642">
                <a:moveTo>
                  <a:pt x="5573" y="2074"/>
                </a:moveTo>
                <a:lnTo>
                  <a:pt x="5573" y="2074"/>
                </a:lnTo>
                <a:lnTo>
                  <a:pt x="5582" y="2063"/>
                </a:lnTo>
                <a:lnTo>
                  <a:pt x="5589" y="2052"/>
                </a:lnTo>
                <a:lnTo>
                  <a:pt x="5597" y="2039"/>
                </a:lnTo>
                <a:lnTo>
                  <a:pt x="5602" y="2027"/>
                </a:lnTo>
                <a:lnTo>
                  <a:pt x="5606" y="2014"/>
                </a:lnTo>
                <a:lnTo>
                  <a:pt x="5608" y="2000"/>
                </a:lnTo>
                <a:lnTo>
                  <a:pt x="5610" y="1987"/>
                </a:lnTo>
                <a:lnTo>
                  <a:pt x="5610" y="1973"/>
                </a:lnTo>
                <a:lnTo>
                  <a:pt x="5609" y="1960"/>
                </a:lnTo>
                <a:lnTo>
                  <a:pt x="5607" y="1947"/>
                </a:lnTo>
                <a:lnTo>
                  <a:pt x="5604" y="1933"/>
                </a:lnTo>
                <a:lnTo>
                  <a:pt x="5599" y="1921"/>
                </a:lnTo>
                <a:lnTo>
                  <a:pt x="5594" y="1909"/>
                </a:lnTo>
                <a:lnTo>
                  <a:pt x="5586" y="1896"/>
                </a:lnTo>
                <a:lnTo>
                  <a:pt x="5578" y="1885"/>
                </a:lnTo>
                <a:lnTo>
                  <a:pt x="5568" y="1875"/>
                </a:lnTo>
                <a:lnTo>
                  <a:pt x="3732" y="41"/>
                </a:lnTo>
                <a:lnTo>
                  <a:pt x="3732" y="41"/>
                </a:lnTo>
                <a:lnTo>
                  <a:pt x="3722" y="31"/>
                </a:lnTo>
                <a:lnTo>
                  <a:pt x="3709" y="23"/>
                </a:lnTo>
                <a:lnTo>
                  <a:pt x="3698" y="15"/>
                </a:lnTo>
                <a:lnTo>
                  <a:pt x="3685" y="9"/>
                </a:lnTo>
                <a:lnTo>
                  <a:pt x="3672" y="5"/>
                </a:lnTo>
                <a:lnTo>
                  <a:pt x="3659" y="2"/>
                </a:lnTo>
                <a:lnTo>
                  <a:pt x="3646" y="0"/>
                </a:lnTo>
                <a:lnTo>
                  <a:pt x="3632" y="0"/>
                </a:lnTo>
                <a:lnTo>
                  <a:pt x="3619" y="0"/>
                </a:lnTo>
                <a:lnTo>
                  <a:pt x="3605" y="2"/>
                </a:lnTo>
                <a:lnTo>
                  <a:pt x="3592" y="6"/>
                </a:lnTo>
                <a:lnTo>
                  <a:pt x="3579" y="10"/>
                </a:lnTo>
                <a:lnTo>
                  <a:pt x="3566" y="16"/>
                </a:lnTo>
                <a:lnTo>
                  <a:pt x="3554" y="25"/>
                </a:lnTo>
                <a:lnTo>
                  <a:pt x="3543" y="33"/>
                </a:lnTo>
                <a:lnTo>
                  <a:pt x="3532" y="43"/>
                </a:lnTo>
                <a:lnTo>
                  <a:pt x="3532" y="43"/>
                </a:lnTo>
                <a:lnTo>
                  <a:pt x="2887" y="686"/>
                </a:lnTo>
                <a:lnTo>
                  <a:pt x="2887" y="686"/>
                </a:lnTo>
                <a:lnTo>
                  <a:pt x="2878" y="695"/>
                </a:lnTo>
                <a:lnTo>
                  <a:pt x="2871" y="704"/>
                </a:lnTo>
                <a:lnTo>
                  <a:pt x="2865" y="714"/>
                </a:lnTo>
                <a:lnTo>
                  <a:pt x="2859" y="724"/>
                </a:lnTo>
                <a:lnTo>
                  <a:pt x="2855" y="735"/>
                </a:lnTo>
                <a:lnTo>
                  <a:pt x="2851" y="746"/>
                </a:lnTo>
                <a:lnTo>
                  <a:pt x="2848" y="757"/>
                </a:lnTo>
                <a:lnTo>
                  <a:pt x="2847" y="769"/>
                </a:lnTo>
                <a:lnTo>
                  <a:pt x="2847" y="769"/>
                </a:lnTo>
                <a:lnTo>
                  <a:pt x="2841" y="804"/>
                </a:lnTo>
                <a:lnTo>
                  <a:pt x="2835" y="844"/>
                </a:lnTo>
                <a:lnTo>
                  <a:pt x="2827" y="891"/>
                </a:lnTo>
                <a:lnTo>
                  <a:pt x="2827" y="891"/>
                </a:lnTo>
                <a:lnTo>
                  <a:pt x="2021" y="84"/>
                </a:lnTo>
                <a:lnTo>
                  <a:pt x="2021" y="84"/>
                </a:lnTo>
                <a:lnTo>
                  <a:pt x="2011" y="74"/>
                </a:lnTo>
                <a:lnTo>
                  <a:pt x="1999" y="66"/>
                </a:lnTo>
                <a:lnTo>
                  <a:pt x="1987" y="59"/>
                </a:lnTo>
                <a:lnTo>
                  <a:pt x="1975" y="54"/>
                </a:lnTo>
                <a:lnTo>
                  <a:pt x="1962" y="48"/>
                </a:lnTo>
                <a:lnTo>
                  <a:pt x="1950" y="45"/>
                </a:lnTo>
                <a:lnTo>
                  <a:pt x="1938" y="44"/>
                </a:lnTo>
                <a:lnTo>
                  <a:pt x="1924" y="44"/>
                </a:lnTo>
                <a:lnTo>
                  <a:pt x="1912" y="45"/>
                </a:lnTo>
                <a:lnTo>
                  <a:pt x="1899" y="47"/>
                </a:lnTo>
                <a:lnTo>
                  <a:pt x="1886" y="50"/>
                </a:lnTo>
                <a:lnTo>
                  <a:pt x="1874" y="56"/>
                </a:lnTo>
                <a:lnTo>
                  <a:pt x="1862" y="62"/>
                </a:lnTo>
                <a:lnTo>
                  <a:pt x="1850" y="70"/>
                </a:lnTo>
                <a:lnTo>
                  <a:pt x="1838" y="78"/>
                </a:lnTo>
                <a:lnTo>
                  <a:pt x="1828" y="89"/>
                </a:lnTo>
                <a:lnTo>
                  <a:pt x="42" y="1876"/>
                </a:lnTo>
                <a:lnTo>
                  <a:pt x="42" y="1876"/>
                </a:lnTo>
                <a:lnTo>
                  <a:pt x="32" y="1887"/>
                </a:lnTo>
                <a:lnTo>
                  <a:pt x="24" y="1898"/>
                </a:lnTo>
                <a:lnTo>
                  <a:pt x="16" y="1911"/>
                </a:lnTo>
                <a:lnTo>
                  <a:pt x="10" y="1924"/>
                </a:lnTo>
                <a:lnTo>
                  <a:pt x="5" y="1936"/>
                </a:lnTo>
                <a:lnTo>
                  <a:pt x="2" y="1951"/>
                </a:lnTo>
                <a:lnTo>
                  <a:pt x="0" y="1964"/>
                </a:lnTo>
                <a:lnTo>
                  <a:pt x="0" y="1979"/>
                </a:lnTo>
                <a:lnTo>
                  <a:pt x="0" y="1992"/>
                </a:lnTo>
                <a:lnTo>
                  <a:pt x="2" y="2005"/>
                </a:lnTo>
                <a:lnTo>
                  <a:pt x="5" y="2020"/>
                </a:lnTo>
                <a:lnTo>
                  <a:pt x="10" y="2033"/>
                </a:lnTo>
                <a:lnTo>
                  <a:pt x="16" y="2045"/>
                </a:lnTo>
                <a:lnTo>
                  <a:pt x="24" y="2058"/>
                </a:lnTo>
                <a:lnTo>
                  <a:pt x="32" y="2069"/>
                </a:lnTo>
                <a:lnTo>
                  <a:pt x="42" y="2081"/>
                </a:lnTo>
                <a:lnTo>
                  <a:pt x="42" y="2081"/>
                </a:lnTo>
                <a:lnTo>
                  <a:pt x="52" y="2091"/>
                </a:lnTo>
                <a:lnTo>
                  <a:pt x="65" y="2099"/>
                </a:lnTo>
                <a:lnTo>
                  <a:pt x="77" y="2106"/>
                </a:lnTo>
                <a:lnTo>
                  <a:pt x="89" y="2112"/>
                </a:lnTo>
                <a:lnTo>
                  <a:pt x="103" y="2118"/>
                </a:lnTo>
                <a:lnTo>
                  <a:pt x="117" y="2121"/>
                </a:lnTo>
                <a:lnTo>
                  <a:pt x="130" y="2123"/>
                </a:lnTo>
                <a:lnTo>
                  <a:pt x="144" y="2123"/>
                </a:lnTo>
                <a:lnTo>
                  <a:pt x="144" y="2123"/>
                </a:lnTo>
                <a:lnTo>
                  <a:pt x="158" y="2123"/>
                </a:lnTo>
                <a:lnTo>
                  <a:pt x="171" y="2121"/>
                </a:lnTo>
                <a:lnTo>
                  <a:pt x="186" y="2118"/>
                </a:lnTo>
                <a:lnTo>
                  <a:pt x="199" y="2112"/>
                </a:lnTo>
                <a:lnTo>
                  <a:pt x="212" y="2106"/>
                </a:lnTo>
                <a:lnTo>
                  <a:pt x="224" y="2099"/>
                </a:lnTo>
                <a:lnTo>
                  <a:pt x="235" y="2091"/>
                </a:lnTo>
                <a:lnTo>
                  <a:pt x="246" y="2081"/>
                </a:lnTo>
                <a:lnTo>
                  <a:pt x="1933" y="393"/>
                </a:lnTo>
                <a:lnTo>
                  <a:pt x="2738" y="1198"/>
                </a:lnTo>
                <a:lnTo>
                  <a:pt x="2738" y="1198"/>
                </a:lnTo>
                <a:lnTo>
                  <a:pt x="2721" y="1236"/>
                </a:lnTo>
                <a:lnTo>
                  <a:pt x="2704" y="1273"/>
                </a:lnTo>
                <a:lnTo>
                  <a:pt x="2685" y="1309"/>
                </a:lnTo>
                <a:lnTo>
                  <a:pt x="2666" y="1343"/>
                </a:lnTo>
                <a:lnTo>
                  <a:pt x="2645" y="1376"/>
                </a:lnTo>
                <a:lnTo>
                  <a:pt x="2624" y="1408"/>
                </a:lnTo>
                <a:lnTo>
                  <a:pt x="2601" y="1438"/>
                </a:lnTo>
                <a:lnTo>
                  <a:pt x="2578" y="1468"/>
                </a:lnTo>
                <a:lnTo>
                  <a:pt x="2552" y="1497"/>
                </a:lnTo>
                <a:lnTo>
                  <a:pt x="2526" y="1525"/>
                </a:lnTo>
                <a:lnTo>
                  <a:pt x="2498" y="1553"/>
                </a:lnTo>
                <a:lnTo>
                  <a:pt x="2470" y="1580"/>
                </a:lnTo>
                <a:lnTo>
                  <a:pt x="2439" y="1607"/>
                </a:lnTo>
                <a:lnTo>
                  <a:pt x="2408" y="1634"/>
                </a:lnTo>
                <a:lnTo>
                  <a:pt x="2375" y="1660"/>
                </a:lnTo>
                <a:lnTo>
                  <a:pt x="2340" y="1686"/>
                </a:lnTo>
                <a:lnTo>
                  <a:pt x="2340" y="1686"/>
                </a:lnTo>
                <a:lnTo>
                  <a:pt x="2319" y="1703"/>
                </a:lnTo>
                <a:lnTo>
                  <a:pt x="2295" y="1719"/>
                </a:lnTo>
                <a:lnTo>
                  <a:pt x="2245" y="1752"/>
                </a:lnTo>
                <a:lnTo>
                  <a:pt x="2193" y="1784"/>
                </a:lnTo>
                <a:lnTo>
                  <a:pt x="2146" y="1812"/>
                </a:lnTo>
                <a:lnTo>
                  <a:pt x="2146" y="1812"/>
                </a:lnTo>
                <a:lnTo>
                  <a:pt x="2112" y="1827"/>
                </a:lnTo>
                <a:lnTo>
                  <a:pt x="2081" y="1844"/>
                </a:lnTo>
                <a:lnTo>
                  <a:pt x="2049" y="1860"/>
                </a:lnTo>
                <a:lnTo>
                  <a:pt x="2020" y="1879"/>
                </a:lnTo>
                <a:lnTo>
                  <a:pt x="1991" y="1897"/>
                </a:lnTo>
                <a:lnTo>
                  <a:pt x="1964" y="1918"/>
                </a:lnTo>
                <a:lnTo>
                  <a:pt x="1938" y="1940"/>
                </a:lnTo>
                <a:lnTo>
                  <a:pt x="1913" y="1965"/>
                </a:lnTo>
                <a:lnTo>
                  <a:pt x="1913" y="1965"/>
                </a:lnTo>
                <a:lnTo>
                  <a:pt x="1899" y="1981"/>
                </a:lnTo>
                <a:lnTo>
                  <a:pt x="1884" y="1997"/>
                </a:lnTo>
                <a:lnTo>
                  <a:pt x="1872" y="2014"/>
                </a:lnTo>
                <a:lnTo>
                  <a:pt x="1860" y="2031"/>
                </a:lnTo>
                <a:lnTo>
                  <a:pt x="1847" y="2050"/>
                </a:lnTo>
                <a:lnTo>
                  <a:pt x="1836" y="2068"/>
                </a:lnTo>
                <a:lnTo>
                  <a:pt x="1826" y="2087"/>
                </a:lnTo>
                <a:lnTo>
                  <a:pt x="1817" y="2106"/>
                </a:lnTo>
                <a:lnTo>
                  <a:pt x="1807" y="2126"/>
                </a:lnTo>
                <a:lnTo>
                  <a:pt x="1799" y="2146"/>
                </a:lnTo>
                <a:lnTo>
                  <a:pt x="1792" y="2167"/>
                </a:lnTo>
                <a:lnTo>
                  <a:pt x="1785" y="2188"/>
                </a:lnTo>
                <a:lnTo>
                  <a:pt x="1779" y="2209"/>
                </a:lnTo>
                <a:lnTo>
                  <a:pt x="1773" y="2230"/>
                </a:lnTo>
                <a:lnTo>
                  <a:pt x="1769" y="2251"/>
                </a:lnTo>
                <a:lnTo>
                  <a:pt x="1765" y="2273"/>
                </a:lnTo>
                <a:lnTo>
                  <a:pt x="1762" y="2295"/>
                </a:lnTo>
                <a:lnTo>
                  <a:pt x="1760" y="2317"/>
                </a:lnTo>
                <a:lnTo>
                  <a:pt x="1759" y="2339"/>
                </a:lnTo>
                <a:lnTo>
                  <a:pt x="1758" y="2361"/>
                </a:lnTo>
                <a:lnTo>
                  <a:pt x="1759" y="2382"/>
                </a:lnTo>
                <a:lnTo>
                  <a:pt x="1760" y="2404"/>
                </a:lnTo>
                <a:lnTo>
                  <a:pt x="1761" y="2426"/>
                </a:lnTo>
                <a:lnTo>
                  <a:pt x="1764" y="2447"/>
                </a:lnTo>
                <a:lnTo>
                  <a:pt x="1767" y="2469"/>
                </a:lnTo>
                <a:lnTo>
                  <a:pt x="1771" y="2490"/>
                </a:lnTo>
                <a:lnTo>
                  <a:pt x="1777" y="2511"/>
                </a:lnTo>
                <a:lnTo>
                  <a:pt x="1783" y="2532"/>
                </a:lnTo>
                <a:lnTo>
                  <a:pt x="1790" y="2552"/>
                </a:lnTo>
                <a:lnTo>
                  <a:pt x="1797" y="2572"/>
                </a:lnTo>
                <a:lnTo>
                  <a:pt x="1806" y="2591"/>
                </a:lnTo>
                <a:lnTo>
                  <a:pt x="1816" y="2611"/>
                </a:lnTo>
                <a:lnTo>
                  <a:pt x="1816" y="2611"/>
                </a:lnTo>
                <a:lnTo>
                  <a:pt x="1827" y="2632"/>
                </a:lnTo>
                <a:lnTo>
                  <a:pt x="1839" y="2652"/>
                </a:lnTo>
                <a:lnTo>
                  <a:pt x="1853" y="2672"/>
                </a:lnTo>
                <a:lnTo>
                  <a:pt x="1866" y="2691"/>
                </a:lnTo>
                <a:lnTo>
                  <a:pt x="1880" y="2710"/>
                </a:lnTo>
                <a:lnTo>
                  <a:pt x="1896" y="2727"/>
                </a:lnTo>
                <a:lnTo>
                  <a:pt x="1911" y="2744"/>
                </a:lnTo>
                <a:lnTo>
                  <a:pt x="1926" y="2760"/>
                </a:lnTo>
                <a:lnTo>
                  <a:pt x="1943" y="2775"/>
                </a:lnTo>
                <a:lnTo>
                  <a:pt x="1960" y="2789"/>
                </a:lnTo>
                <a:lnTo>
                  <a:pt x="1978" y="2804"/>
                </a:lnTo>
                <a:lnTo>
                  <a:pt x="1996" y="2816"/>
                </a:lnTo>
                <a:lnTo>
                  <a:pt x="2015" y="2828"/>
                </a:lnTo>
                <a:lnTo>
                  <a:pt x="2033" y="2840"/>
                </a:lnTo>
                <a:lnTo>
                  <a:pt x="2053" y="2850"/>
                </a:lnTo>
                <a:lnTo>
                  <a:pt x="2072" y="2860"/>
                </a:lnTo>
                <a:lnTo>
                  <a:pt x="2092" y="2869"/>
                </a:lnTo>
                <a:lnTo>
                  <a:pt x="2111" y="2878"/>
                </a:lnTo>
                <a:lnTo>
                  <a:pt x="2132" y="2885"/>
                </a:lnTo>
                <a:lnTo>
                  <a:pt x="2152" y="2891"/>
                </a:lnTo>
                <a:lnTo>
                  <a:pt x="2174" y="2897"/>
                </a:lnTo>
                <a:lnTo>
                  <a:pt x="2195" y="2902"/>
                </a:lnTo>
                <a:lnTo>
                  <a:pt x="2216" y="2907"/>
                </a:lnTo>
                <a:lnTo>
                  <a:pt x="2238" y="2910"/>
                </a:lnTo>
                <a:lnTo>
                  <a:pt x="2259" y="2913"/>
                </a:lnTo>
                <a:lnTo>
                  <a:pt x="2281" y="2914"/>
                </a:lnTo>
                <a:lnTo>
                  <a:pt x="2302" y="2915"/>
                </a:lnTo>
                <a:lnTo>
                  <a:pt x="2324" y="2915"/>
                </a:lnTo>
                <a:lnTo>
                  <a:pt x="2345" y="2914"/>
                </a:lnTo>
                <a:lnTo>
                  <a:pt x="2367" y="2913"/>
                </a:lnTo>
                <a:lnTo>
                  <a:pt x="2389" y="2910"/>
                </a:lnTo>
                <a:lnTo>
                  <a:pt x="2410" y="2907"/>
                </a:lnTo>
                <a:lnTo>
                  <a:pt x="2410" y="2909"/>
                </a:lnTo>
                <a:lnTo>
                  <a:pt x="2410" y="2909"/>
                </a:lnTo>
                <a:lnTo>
                  <a:pt x="2466" y="2896"/>
                </a:lnTo>
                <a:lnTo>
                  <a:pt x="2521" y="2883"/>
                </a:lnTo>
                <a:lnTo>
                  <a:pt x="2575" y="2867"/>
                </a:lnTo>
                <a:lnTo>
                  <a:pt x="2630" y="2851"/>
                </a:lnTo>
                <a:lnTo>
                  <a:pt x="2684" y="2832"/>
                </a:lnTo>
                <a:lnTo>
                  <a:pt x="2738" y="2813"/>
                </a:lnTo>
                <a:lnTo>
                  <a:pt x="2792" y="2791"/>
                </a:lnTo>
                <a:lnTo>
                  <a:pt x="2845" y="2769"/>
                </a:lnTo>
                <a:lnTo>
                  <a:pt x="2897" y="2744"/>
                </a:lnTo>
                <a:lnTo>
                  <a:pt x="2949" y="2718"/>
                </a:lnTo>
                <a:lnTo>
                  <a:pt x="3001" y="2690"/>
                </a:lnTo>
                <a:lnTo>
                  <a:pt x="3052" y="2661"/>
                </a:lnTo>
                <a:lnTo>
                  <a:pt x="3102" y="2631"/>
                </a:lnTo>
                <a:lnTo>
                  <a:pt x="3153" y="2599"/>
                </a:lnTo>
                <a:lnTo>
                  <a:pt x="3202" y="2565"/>
                </a:lnTo>
                <a:lnTo>
                  <a:pt x="3250" y="2530"/>
                </a:lnTo>
                <a:lnTo>
                  <a:pt x="3250" y="2530"/>
                </a:lnTo>
                <a:lnTo>
                  <a:pt x="3280" y="2506"/>
                </a:lnTo>
                <a:lnTo>
                  <a:pt x="3310" y="2482"/>
                </a:lnTo>
                <a:lnTo>
                  <a:pt x="3340" y="2457"/>
                </a:lnTo>
                <a:lnTo>
                  <a:pt x="3367" y="2433"/>
                </a:lnTo>
                <a:lnTo>
                  <a:pt x="3395" y="2408"/>
                </a:lnTo>
                <a:lnTo>
                  <a:pt x="3422" y="2382"/>
                </a:lnTo>
                <a:lnTo>
                  <a:pt x="3448" y="2357"/>
                </a:lnTo>
                <a:lnTo>
                  <a:pt x="3473" y="2331"/>
                </a:lnTo>
                <a:lnTo>
                  <a:pt x="3522" y="2278"/>
                </a:lnTo>
                <a:lnTo>
                  <a:pt x="3567" y="2227"/>
                </a:lnTo>
                <a:lnTo>
                  <a:pt x="3611" y="2174"/>
                </a:lnTo>
                <a:lnTo>
                  <a:pt x="3651" y="2124"/>
                </a:lnTo>
                <a:lnTo>
                  <a:pt x="4428" y="2883"/>
                </a:lnTo>
                <a:lnTo>
                  <a:pt x="4428" y="2883"/>
                </a:lnTo>
                <a:lnTo>
                  <a:pt x="4439" y="2894"/>
                </a:lnTo>
                <a:lnTo>
                  <a:pt x="4449" y="2905"/>
                </a:lnTo>
                <a:lnTo>
                  <a:pt x="4458" y="2918"/>
                </a:lnTo>
                <a:lnTo>
                  <a:pt x="4466" y="2929"/>
                </a:lnTo>
                <a:lnTo>
                  <a:pt x="4473" y="2942"/>
                </a:lnTo>
                <a:lnTo>
                  <a:pt x="4480" y="2955"/>
                </a:lnTo>
                <a:lnTo>
                  <a:pt x="4487" y="2968"/>
                </a:lnTo>
                <a:lnTo>
                  <a:pt x="4492" y="2981"/>
                </a:lnTo>
                <a:lnTo>
                  <a:pt x="4497" y="2995"/>
                </a:lnTo>
                <a:lnTo>
                  <a:pt x="4501" y="3008"/>
                </a:lnTo>
                <a:lnTo>
                  <a:pt x="4504" y="3022"/>
                </a:lnTo>
                <a:lnTo>
                  <a:pt x="4507" y="3036"/>
                </a:lnTo>
                <a:lnTo>
                  <a:pt x="4509" y="3051"/>
                </a:lnTo>
                <a:lnTo>
                  <a:pt x="4510" y="3064"/>
                </a:lnTo>
                <a:lnTo>
                  <a:pt x="4510" y="3079"/>
                </a:lnTo>
                <a:lnTo>
                  <a:pt x="4510" y="3093"/>
                </a:lnTo>
                <a:lnTo>
                  <a:pt x="4509" y="3107"/>
                </a:lnTo>
                <a:lnTo>
                  <a:pt x="4508" y="3121"/>
                </a:lnTo>
                <a:lnTo>
                  <a:pt x="4505" y="3135"/>
                </a:lnTo>
                <a:lnTo>
                  <a:pt x="4502" y="3150"/>
                </a:lnTo>
                <a:lnTo>
                  <a:pt x="4499" y="3163"/>
                </a:lnTo>
                <a:lnTo>
                  <a:pt x="4494" y="3176"/>
                </a:lnTo>
                <a:lnTo>
                  <a:pt x="4489" y="3190"/>
                </a:lnTo>
                <a:lnTo>
                  <a:pt x="4482" y="3203"/>
                </a:lnTo>
                <a:lnTo>
                  <a:pt x="4476" y="3217"/>
                </a:lnTo>
                <a:lnTo>
                  <a:pt x="4469" y="3229"/>
                </a:lnTo>
                <a:lnTo>
                  <a:pt x="4461" y="3241"/>
                </a:lnTo>
                <a:lnTo>
                  <a:pt x="4452" y="3253"/>
                </a:lnTo>
                <a:lnTo>
                  <a:pt x="4442" y="3265"/>
                </a:lnTo>
                <a:lnTo>
                  <a:pt x="4432" y="3276"/>
                </a:lnTo>
                <a:lnTo>
                  <a:pt x="4421" y="3287"/>
                </a:lnTo>
                <a:lnTo>
                  <a:pt x="4410" y="3297"/>
                </a:lnTo>
                <a:lnTo>
                  <a:pt x="4410" y="3297"/>
                </a:lnTo>
                <a:lnTo>
                  <a:pt x="4399" y="3305"/>
                </a:lnTo>
                <a:lnTo>
                  <a:pt x="4388" y="3313"/>
                </a:lnTo>
                <a:lnTo>
                  <a:pt x="4377" y="3321"/>
                </a:lnTo>
                <a:lnTo>
                  <a:pt x="4365" y="3327"/>
                </a:lnTo>
                <a:lnTo>
                  <a:pt x="4353" y="3333"/>
                </a:lnTo>
                <a:lnTo>
                  <a:pt x="4341" y="3338"/>
                </a:lnTo>
                <a:lnTo>
                  <a:pt x="4329" y="3343"/>
                </a:lnTo>
                <a:lnTo>
                  <a:pt x="4317" y="3347"/>
                </a:lnTo>
                <a:lnTo>
                  <a:pt x="4304" y="3350"/>
                </a:lnTo>
                <a:lnTo>
                  <a:pt x="4291" y="3354"/>
                </a:lnTo>
                <a:lnTo>
                  <a:pt x="4266" y="3358"/>
                </a:lnTo>
                <a:lnTo>
                  <a:pt x="4240" y="3359"/>
                </a:lnTo>
                <a:lnTo>
                  <a:pt x="4214" y="3359"/>
                </a:lnTo>
                <a:lnTo>
                  <a:pt x="4189" y="3356"/>
                </a:lnTo>
                <a:lnTo>
                  <a:pt x="4163" y="3350"/>
                </a:lnTo>
                <a:lnTo>
                  <a:pt x="4137" y="3342"/>
                </a:lnTo>
                <a:lnTo>
                  <a:pt x="4113" y="3333"/>
                </a:lnTo>
                <a:lnTo>
                  <a:pt x="4089" y="3321"/>
                </a:lnTo>
                <a:lnTo>
                  <a:pt x="4067" y="3307"/>
                </a:lnTo>
                <a:lnTo>
                  <a:pt x="4045" y="3291"/>
                </a:lnTo>
                <a:lnTo>
                  <a:pt x="4035" y="3281"/>
                </a:lnTo>
                <a:lnTo>
                  <a:pt x="4024" y="3272"/>
                </a:lnTo>
                <a:lnTo>
                  <a:pt x="4004" y="3253"/>
                </a:lnTo>
                <a:lnTo>
                  <a:pt x="3817" y="3079"/>
                </a:lnTo>
                <a:lnTo>
                  <a:pt x="3817" y="3079"/>
                </a:lnTo>
                <a:lnTo>
                  <a:pt x="3806" y="3068"/>
                </a:lnTo>
                <a:lnTo>
                  <a:pt x="3794" y="3060"/>
                </a:lnTo>
                <a:lnTo>
                  <a:pt x="3782" y="3054"/>
                </a:lnTo>
                <a:lnTo>
                  <a:pt x="3770" y="3048"/>
                </a:lnTo>
                <a:lnTo>
                  <a:pt x="3757" y="3044"/>
                </a:lnTo>
                <a:lnTo>
                  <a:pt x="3744" y="3040"/>
                </a:lnTo>
                <a:lnTo>
                  <a:pt x="3731" y="3038"/>
                </a:lnTo>
                <a:lnTo>
                  <a:pt x="3717" y="3038"/>
                </a:lnTo>
                <a:lnTo>
                  <a:pt x="3704" y="3039"/>
                </a:lnTo>
                <a:lnTo>
                  <a:pt x="3691" y="3041"/>
                </a:lnTo>
                <a:lnTo>
                  <a:pt x="3677" y="3045"/>
                </a:lnTo>
                <a:lnTo>
                  <a:pt x="3664" y="3050"/>
                </a:lnTo>
                <a:lnTo>
                  <a:pt x="3652" y="3055"/>
                </a:lnTo>
                <a:lnTo>
                  <a:pt x="3640" y="3062"/>
                </a:lnTo>
                <a:lnTo>
                  <a:pt x="3629" y="3071"/>
                </a:lnTo>
                <a:lnTo>
                  <a:pt x="3619" y="3081"/>
                </a:lnTo>
                <a:lnTo>
                  <a:pt x="3619" y="3081"/>
                </a:lnTo>
                <a:lnTo>
                  <a:pt x="3609" y="3091"/>
                </a:lnTo>
                <a:lnTo>
                  <a:pt x="3600" y="3103"/>
                </a:lnTo>
                <a:lnTo>
                  <a:pt x="3594" y="3115"/>
                </a:lnTo>
                <a:lnTo>
                  <a:pt x="3588" y="3127"/>
                </a:lnTo>
                <a:lnTo>
                  <a:pt x="3584" y="3140"/>
                </a:lnTo>
                <a:lnTo>
                  <a:pt x="3581" y="3154"/>
                </a:lnTo>
                <a:lnTo>
                  <a:pt x="3579" y="3167"/>
                </a:lnTo>
                <a:lnTo>
                  <a:pt x="3579" y="3180"/>
                </a:lnTo>
                <a:lnTo>
                  <a:pt x="3579" y="3194"/>
                </a:lnTo>
                <a:lnTo>
                  <a:pt x="3582" y="3207"/>
                </a:lnTo>
                <a:lnTo>
                  <a:pt x="3585" y="3220"/>
                </a:lnTo>
                <a:lnTo>
                  <a:pt x="3589" y="3233"/>
                </a:lnTo>
                <a:lnTo>
                  <a:pt x="3595" y="3245"/>
                </a:lnTo>
                <a:lnTo>
                  <a:pt x="3602" y="3257"/>
                </a:lnTo>
                <a:lnTo>
                  <a:pt x="3611" y="3268"/>
                </a:lnTo>
                <a:lnTo>
                  <a:pt x="3621" y="3278"/>
                </a:lnTo>
                <a:lnTo>
                  <a:pt x="3770" y="3415"/>
                </a:lnTo>
                <a:lnTo>
                  <a:pt x="3770" y="3415"/>
                </a:lnTo>
                <a:lnTo>
                  <a:pt x="3780" y="3426"/>
                </a:lnTo>
                <a:lnTo>
                  <a:pt x="3789" y="3437"/>
                </a:lnTo>
                <a:lnTo>
                  <a:pt x="3799" y="3449"/>
                </a:lnTo>
                <a:lnTo>
                  <a:pt x="3807" y="3462"/>
                </a:lnTo>
                <a:lnTo>
                  <a:pt x="3815" y="3474"/>
                </a:lnTo>
                <a:lnTo>
                  <a:pt x="3821" y="3486"/>
                </a:lnTo>
                <a:lnTo>
                  <a:pt x="3827" y="3500"/>
                </a:lnTo>
                <a:lnTo>
                  <a:pt x="3833" y="3513"/>
                </a:lnTo>
                <a:lnTo>
                  <a:pt x="3838" y="3527"/>
                </a:lnTo>
                <a:lnTo>
                  <a:pt x="3842" y="3540"/>
                </a:lnTo>
                <a:lnTo>
                  <a:pt x="3846" y="3554"/>
                </a:lnTo>
                <a:lnTo>
                  <a:pt x="3848" y="3568"/>
                </a:lnTo>
                <a:lnTo>
                  <a:pt x="3850" y="3582"/>
                </a:lnTo>
                <a:lnTo>
                  <a:pt x="3851" y="3597"/>
                </a:lnTo>
                <a:lnTo>
                  <a:pt x="3852" y="3610"/>
                </a:lnTo>
                <a:lnTo>
                  <a:pt x="3851" y="3624"/>
                </a:lnTo>
                <a:lnTo>
                  <a:pt x="3851" y="3639"/>
                </a:lnTo>
                <a:lnTo>
                  <a:pt x="3849" y="3653"/>
                </a:lnTo>
                <a:lnTo>
                  <a:pt x="3847" y="3667"/>
                </a:lnTo>
                <a:lnTo>
                  <a:pt x="3844" y="3681"/>
                </a:lnTo>
                <a:lnTo>
                  <a:pt x="3840" y="3694"/>
                </a:lnTo>
                <a:lnTo>
                  <a:pt x="3836" y="3708"/>
                </a:lnTo>
                <a:lnTo>
                  <a:pt x="3830" y="3721"/>
                </a:lnTo>
                <a:lnTo>
                  <a:pt x="3824" y="3735"/>
                </a:lnTo>
                <a:lnTo>
                  <a:pt x="3817" y="3748"/>
                </a:lnTo>
                <a:lnTo>
                  <a:pt x="3810" y="3760"/>
                </a:lnTo>
                <a:lnTo>
                  <a:pt x="3802" y="3773"/>
                </a:lnTo>
                <a:lnTo>
                  <a:pt x="3793" y="3785"/>
                </a:lnTo>
                <a:lnTo>
                  <a:pt x="3783" y="3796"/>
                </a:lnTo>
                <a:lnTo>
                  <a:pt x="3773" y="3808"/>
                </a:lnTo>
                <a:lnTo>
                  <a:pt x="3763" y="3818"/>
                </a:lnTo>
                <a:lnTo>
                  <a:pt x="3750" y="3828"/>
                </a:lnTo>
                <a:lnTo>
                  <a:pt x="3750" y="3828"/>
                </a:lnTo>
                <a:lnTo>
                  <a:pt x="3740" y="3837"/>
                </a:lnTo>
                <a:lnTo>
                  <a:pt x="3729" y="3845"/>
                </a:lnTo>
                <a:lnTo>
                  <a:pt x="3717" y="3852"/>
                </a:lnTo>
                <a:lnTo>
                  <a:pt x="3706" y="3858"/>
                </a:lnTo>
                <a:lnTo>
                  <a:pt x="3695" y="3864"/>
                </a:lnTo>
                <a:lnTo>
                  <a:pt x="3682" y="3870"/>
                </a:lnTo>
                <a:lnTo>
                  <a:pt x="3670" y="3875"/>
                </a:lnTo>
                <a:lnTo>
                  <a:pt x="3658" y="3879"/>
                </a:lnTo>
                <a:lnTo>
                  <a:pt x="3646" y="3882"/>
                </a:lnTo>
                <a:lnTo>
                  <a:pt x="3633" y="3885"/>
                </a:lnTo>
                <a:lnTo>
                  <a:pt x="3608" y="3889"/>
                </a:lnTo>
                <a:lnTo>
                  <a:pt x="3582" y="3891"/>
                </a:lnTo>
                <a:lnTo>
                  <a:pt x="3556" y="3890"/>
                </a:lnTo>
                <a:lnTo>
                  <a:pt x="3531" y="3887"/>
                </a:lnTo>
                <a:lnTo>
                  <a:pt x="3505" y="3882"/>
                </a:lnTo>
                <a:lnTo>
                  <a:pt x="3479" y="3875"/>
                </a:lnTo>
                <a:lnTo>
                  <a:pt x="3455" y="3865"/>
                </a:lnTo>
                <a:lnTo>
                  <a:pt x="3431" y="3853"/>
                </a:lnTo>
                <a:lnTo>
                  <a:pt x="3408" y="3840"/>
                </a:lnTo>
                <a:lnTo>
                  <a:pt x="3387" y="3823"/>
                </a:lnTo>
                <a:lnTo>
                  <a:pt x="3376" y="3814"/>
                </a:lnTo>
                <a:lnTo>
                  <a:pt x="3367" y="3805"/>
                </a:lnTo>
                <a:lnTo>
                  <a:pt x="3155" y="3606"/>
                </a:lnTo>
                <a:lnTo>
                  <a:pt x="3155" y="3606"/>
                </a:lnTo>
                <a:lnTo>
                  <a:pt x="3144" y="3596"/>
                </a:lnTo>
                <a:lnTo>
                  <a:pt x="3132" y="3588"/>
                </a:lnTo>
                <a:lnTo>
                  <a:pt x="3121" y="3581"/>
                </a:lnTo>
                <a:lnTo>
                  <a:pt x="3108" y="3575"/>
                </a:lnTo>
                <a:lnTo>
                  <a:pt x="3095" y="3571"/>
                </a:lnTo>
                <a:lnTo>
                  <a:pt x="3082" y="3568"/>
                </a:lnTo>
                <a:lnTo>
                  <a:pt x="3068" y="3566"/>
                </a:lnTo>
                <a:lnTo>
                  <a:pt x="3055" y="3566"/>
                </a:lnTo>
                <a:lnTo>
                  <a:pt x="3042" y="3567"/>
                </a:lnTo>
                <a:lnTo>
                  <a:pt x="3028" y="3569"/>
                </a:lnTo>
                <a:lnTo>
                  <a:pt x="3015" y="3572"/>
                </a:lnTo>
                <a:lnTo>
                  <a:pt x="3003" y="3577"/>
                </a:lnTo>
                <a:lnTo>
                  <a:pt x="2990" y="3582"/>
                </a:lnTo>
                <a:lnTo>
                  <a:pt x="2978" y="3589"/>
                </a:lnTo>
                <a:lnTo>
                  <a:pt x="2967" y="3599"/>
                </a:lnTo>
                <a:lnTo>
                  <a:pt x="2956" y="3608"/>
                </a:lnTo>
                <a:lnTo>
                  <a:pt x="2956" y="3608"/>
                </a:lnTo>
                <a:lnTo>
                  <a:pt x="2947" y="3618"/>
                </a:lnTo>
                <a:lnTo>
                  <a:pt x="2939" y="3631"/>
                </a:lnTo>
                <a:lnTo>
                  <a:pt x="2932" y="3642"/>
                </a:lnTo>
                <a:lnTo>
                  <a:pt x="2927" y="3654"/>
                </a:lnTo>
                <a:lnTo>
                  <a:pt x="2922" y="3668"/>
                </a:lnTo>
                <a:lnTo>
                  <a:pt x="2918" y="3681"/>
                </a:lnTo>
                <a:lnTo>
                  <a:pt x="2917" y="3694"/>
                </a:lnTo>
                <a:lnTo>
                  <a:pt x="2916" y="3708"/>
                </a:lnTo>
                <a:lnTo>
                  <a:pt x="2917" y="3721"/>
                </a:lnTo>
                <a:lnTo>
                  <a:pt x="2920" y="3735"/>
                </a:lnTo>
                <a:lnTo>
                  <a:pt x="2923" y="3747"/>
                </a:lnTo>
                <a:lnTo>
                  <a:pt x="2928" y="3760"/>
                </a:lnTo>
                <a:lnTo>
                  <a:pt x="2933" y="3773"/>
                </a:lnTo>
                <a:lnTo>
                  <a:pt x="2940" y="3784"/>
                </a:lnTo>
                <a:lnTo>
                  <a:pt x="2949" y="3795"/>
                </a:lnTo>
                <a:lnTo>
                  <a:pt x="2959" y="3806"/>
                </a:lnTo>
                <a:lnTo>
                  <a:pt x="3045" y="3883"/>
                </a:lnTo>
                <a:lnTo>
                  <a:pt x="3045" y="3884"/>
                </a:lnTo>
                <a:lnTo>
                  <a:pt x="3045" y="3884"/>
                </a:lnTo>
                <a:lnTo>
                  <a:pt x="3055" y="3894"/>
                </a:lnTo>
                <a:lnTo>
                  <a:pt x="3065" y="3906"/>
                </a:lnTo>
                <a:lnTo>
                  <a:pt x="3075" y="3918"/>
                </a:lnTo>
                <a:lnTo>
                  <a:pt x="3083" y="3930"/>
                </a:lnTo>
                <a:lnTo>
                  <a:pt x="3090" y="3943"/>
                </a:lnTo>
                <a:lnTo>
                  <a:pt x="3097" y="3955"/>
                </a:lnTo>
                <a:lnTo>
                  <a:pt x="3103" y="3968"/>
                </a:lnTo>
                <a:lnTo>
                  <a:pt x="3108" y="3982"/>
                </a:lnTo>
                <a:lnTo>
                  <a:pt x="3114" y="3995"/>
                </a:lnTo>
                <a:lnTo>
                  <a:pt x="3118" y="4009"/>
                </a:lnTo>
                <a:lnTo>
                  <a:pt x="3121" y="4023"/>
                </a:lnTo>
                <a:lnTo>
                  <a:pt x="3123" y="4036"/>
                </a:lnTo>
                <a:lnTo>
                  <a:pt x="3125" y="4051"/>
                </a:lnTo>
                <a:lnTo>
                  <a:pt x="3127" y="4065"/>
                </a:lnTo>
                <a:lnTo>
                  <a:pt x="3127" y="4079"/>
                </a:lnTo>
                <a:lnTo>
                  <a:pt x="3127" y="4093"/>
                </a:lnTo>
                <a:lnTo>
                  <a:pt x="3126" y="4107"/>
                </a:lnTo>
                <a:lnTo>
                  <a:pt x="3124" y="4122"/>
                </a:lnTo>
                <a:lnTo>
                  <a:pt x="3122" y="4135"/>
                </a:lnTo>
                <a:lnTo>
                  <a:pt x="3119" y="4150"/>
                </a:lnTo>
                <a:lnTo>
                  <a:pt x="3115" y="4163"/>
                </a:lnTo>
                <a:lnTo>
                  <a:pt x="3111" y="4176"/>
                </a:lnTo>
                <a:lnTo>
                  <a:pt x="3105" y="4190"/>
                </a:lnTo>
                <a:lnTo>
                  <a:pt x="3099" y="4203"/>
                </a:lnTo>
                <a:lnTo>
                  <a:pt x="3093" y="4217"/>
                </a:lnTo>
                <a:lnTo>
                  <a:pt x="3085" y="4229"/>
                </a:lnTo>
                <a:lnTo>
                  <a:pt x="3078" y="4241"/>
                </a:lnTo>
                <a:lnTo>
                  <a:pt x="3068" y="4254"/>
                </a:lnTo>
                <a:lnTo>
                  <a:pt x="3059" y="4265"/>
                </a:lnTo>
                <a:lnTo>
                  <a:pt x="3049" y="4276"/>
                </a:lnTo>
                <a:lnTo>
                  <a:pt x="3038" y="4287"/>
                </a:lnTo>
                <a:lnTo>
                  <a:pt x="3026" y="4297"/>
                </a:lnTo>
                <a:lnTo>
                  <a:pt x="3026" y="4297"/>
                </a:lnTo>
                <a:lnTo>
                  <a:pt x="3015" y="4305"/>
                </a:lnTo>
                <a:lnTo>
                  <a:pt x="3005" y="4313"/>
                </a:lnTo>
                <a:lnTo>
                  <a:pt x="2993" y="4321"/>
                </a:lnTo>
                <a:lnTo>
                  <a:pt x="2982" y="4327"/>
                </a:lnTo>
                <a:lnTo>
                  <a:pt x="2970" y="4333"/>
                </a:lnTo>
                <a:lnTo>
                  <a:pt x="2957" y="4338"/>
                </a:lnTo>
                <a:lnTo>
                  <a:pt x="2946" y="4343"/>
                </a:lnTo>
                <a:lnTo>
                  <a:pt x="2934" y="4347"/>
                </a:lnTo>
                <a:lnTo>
                  <a:pt x="2921" y="4351"/>
                </a:lnTo>
                <a:lnTo>
                  <a:pt x="2908" y="4354"/>
                </a:lnTo>
                <a:lnTo>
                  <a:pt x="2883" y="4358"/>
                </a:lnTo>
                <a:lnTo>
                  <a:pt x="2857" y="4360"/>
                </a:lnTo>
                <a:lnTo>
                  <a:pt x="2831" y="4359"/>
                </a:lnTo>
                <a:lnTo>
                  <a:pt x="2806" y="4356"/>
                </a:lnTo>
                <a:lnTo>
                  <a:pt x="2780" y="4351"/>
                </a:lnTo>
                <a:lnTo>
                  <a:pt x="2755" y="4343"/>
                </a:lnTo>
                <a:lnTo>
                  <a:pt x="2731" y="4334"/>
                </a:lnTo>
                <a:lnTo>
                  <a:pt x="2707" y="4322"/>
                </a:lnTo>
                <a:lnTo>
                  <a:pt x="2684" y="4308"/>
                </a:lnTo>
                <a:lnTo>
                  <a:pt x="2663" y="4292"/>
                </a:lnTo>
                <a:lnTo>
                  <a:pt x="2653" y="4284"/>
                </a:lnTo>
                <a:lnTo>
                  <a:pt x="2642" y="4273"/>
                </a:lnTo>
                <a:lnTo>
                  <a:pt x="822" y="2490"/>
                </a:lnTo>
                <a:lnTo>
                  <a:pt x="822" y="2490"/>
                </a:lnTo>
                <a:lnTo>
                  <a:pt x="810" y="2481"/>
                </a:lnTo>
                <a:lnTo>
                  <a:pt x="799" y="2473"/>
                </a:lnTo>
                <a:lnTo>
                  <a:pt x="788" y="2467"/>
                </a:lnTo>
                <a:lnTo>
                  <a:pt x="774" y="2461"/>
                </a:lnTo>
                <a:lnTo>
                  <a:pt x="762" y="2456"/>
                </a:lnTo>
                <a:lnTo>
                  <a:pt x="749" y="2453"/>
                </a:lnTo>
                <a:lnTo>
                  <a:pt x="735" y="2451"/>
                </a:lnTo>
                <a:lnTo>
                  <a:pt x="722" y="2451"/>
                </a:lnTo>
                <a:lnTo>
                  <a:pt x="709" y="2452"/>
                </a:lnTo>
                <a:lnTo>
                  <a:pt x="695" y="2454"/>
                </a:lnTo>
                <a:lnTo>
                  <a:pt x="682" y="2457"/>
                </a:lnTo>
                <a:lnTo>
                  <a:pt x="670" y="2462"/>
                </a:lnTo>
                <a:lnTo>
                  <a:pt x="657" y="2468"/>
                </a:lnTo>
                <a:lnTo>
                  <a:pt x="645" y="2475"/>
                </a:lnTo>
                <a:lnTo>
                  <a:pt x="634" y="2483"/>
                </a:lnTo>
                <a:lnTo>
                  <a:pt x="623" y="2494"/>
                </a:lnTo>
                <a:lnTo>
                  <a:pt x="623" y="2494"/>
                </a:lnTo>
                <a:lnTo>
                  <a:pt x="614" y="2504"/>
                </a:lnTo>
                <a:lnTo>
                  <a:pt x="606" y="2515"/>
                </a:lnTo>
                <a:lnTo>
                  <a:pt x="599" y="2528"/>
                </a:lnTo>
                <a:lnTo>
                  <a:pt x="593" y="2540"/>
                </a:lnTo>
                <a:lnTo>
                  <a:pt x="588" y="2553"/>
                </a:lnTo>
                <a:lnTo>
                  <a:pt x="585" y="2566"/>
                </a:lnTo>
                <a:lnTo>
                  <a:pt x="583" y="2579"/>
                </a:lnTo>
                <a:lnTo>
                  <a:pt x="583" y="2592"/>
                </a:lnTo>
                <a:lnTo>
                  <a:pt x="584" y="2606"/>
                </a:lnTo>
                <a:lnTo>
                  <a:pt x="586" y="2619"/>
                </a:lnTo>
                <a:lnTo>
                  <a:pt x="589" y="2633"/>
                </a:lnTo>
                <a:lnTo>
                  <a:pt x="595" y="2645"/>
                </a:lnTo>
                <a:lnTo>
                  <a:pt x="600" y="2657"/>
                </a:lnTo>
                <a:lnTo>
                  <a:pt x="607" y="2670"/>
                </a:lnTo>
                <a:lnTo>
                  <a:pt x="616" y="2681"/>
                </a:lnTo>
                <a:lnTo>
                  <a:pt x="625" y="2691"/>
                </a:lnTo>
                <a:lnTo>
                  <a:pt x="2495" y="4523"/>
                </a:lnTo>
                <a:lnTo>
                  <a:pt x="2497" y="4520"/>
                </a:lnTo>
                <a:lnTo>
                  <a:pt x="2497" y="4520"/>
                </a:lnTo>
                <a:lnTo>
                  <a:pt x="2519" y="4537"/>
                </a:lnTo>
                <a:lnTo>
                  <a:pt x="2541" y="4551"/>
                </a:lnTo>
                <a:lnTo>
                  <a:pt x="2563" y="4566"/>
                </a:lnTo>
                <a:lnTo>
                  <a:pt x="2586" y="4578"/>
                </a:lnTo>
                <a:lnTo>
                  <a:pt x="2608" y="4589"/>
                </a:lnTo>
                <a:lnTo>
                  <a:pt x="2632" y="4600"/>
                </a:lnTo>
                <a:lnTo>
                  <a:pt x="2656" y="4609"/>
                </a:lnTo>
                <a:lnTo>
                  <a:pt x="2680" y="4617"/>
                </a:lnTo>
                <a:lnTo>
                  <a:pt x="2705" y="4624"/>
                </a:lnTo>
                <a:lnTo>
                  <a:pt x="2730" y="4630"/>
                </a:lnTo>
                <a:lnTo>
                  <a:pt x="2754" y="4635"/>
                </a:lnTo>
                <a:lnTo>
                  <a:pt x="2779" y="4638"/>
                </a:lnTo>
                <a:lnTo>
                  <a:pt x="2804" y="4641"/>
                </a:lnTo>
                <a:lnTo>
                  <a:pt x="2829" y="4642"/>
                </a:lnTo>
                <a:lnTo>
                  <a:pt x="2855" y="4642"/>
                </a:lnTo>
                <a:lnTo>
                  <a:pt x="2879" y="4641"/>
                </a:lnTo>
                <a:lnTo>
                  <a:pt x="2905" y="4639"/>
                </a:lnTo>
                <a:lnTo>
                  <a:pt x="2930" y="4636"/>
                </a:lnTo>
                <a:lnTo>
                  <a:pt x="2954" y="4632"/>
                </a:lnTo>
                <a:lnTo>
                  <a:pt x="2980" y="4627"/>
                </a:lnTo>
                <a:lnTo>
                  <a:pt x="3004" y="4619"/>
                </a:lnTo>
                <a:lnTo>
                  <a:pt x="3028" y="4612"/>
                </a:lnTo>
                <a:lnTo>
                  <a:pt x="3052" y="4603"/>
                </a:lnTo>
                <a:lnTo>
                  <a:pt x="3076" y="4594"/>
                </a:lnTo>
                <a:lnTo>
                  <a:pt x="3099" y="4582"/>
                </a:lnTo>
                <a:lnTo>
                  <a:pt x="3122" y="4570"/>
                </a:lnTo>
                <a:lnTo>
                  <a:pt x="3144" y="4557"/>
                </a:lnTo>
                <a:lnTo>
                  <a:pt x="3166" y="4542"/>
                </a:lnTo>
                <a:lnTo>
                  <a:pt x="3188" y="4527"/>
                </a:lnTo>
                <a:lnTo>
                  <a:pt x="3208" y="4510"/>
                </a:lnTo>
                <a:lnTo>
                  <a:pt x="3229" y="4492"/>
                </a:lnTo>
                <a:lnTo>
                  <a:pt x="3247" y="4473"/>
                </a:lnTo>
                <a:lnTo>
                  <a:pt x="3247" y="4473"/>
                </a:lnTo>
                <a:lnTo>
                  <a:pt x="3264" y="4456"/>
                </a:lnTo>
                <a:lnTo>
                  <a:pt x="3280" y="4438"/>
                </a:lnTo>
                <a:lnTo>
                  <a:pt x="3294" y="4420"/>
                </a:lnTo>
                <a:lnTo>
                  <a:pt x="3308" y="4400"/>
                </a:lnTo>
                <a:lnTo>
                  <a:pt x="3321" y="4381"/>
                </a:lnTo>
                <a:lnTo>
                  <a:pt x="3332" y="4361"/>
                </a:lnTo>
                <a:lnTo>
                  <a:pt x="3344" y="4341"/>
                </a:lnTo>
                <a:lnTo>
                  <a:pt x="3354" y="4321"/>
                </a:lnTo>
                <a:lnTo>
                  <a:pt x="3363" y="4300"/>
                </a:lnTo>
                <a:lnTo>
                  <a:pt x="3371" y="4278"/>
                </a:lnTo>
                <a:lnTo>
                  <a:pt x="3379" y="4258"/>
                </a:lnTo>
                <a:lnTo>
                  <a:pt x="3386" y="4236"/>
                </a:lnTo>
                <a:lnTo>
                  <a:pt x="3392" y="4215"/>
                </a:lnTo>
                <a:lnTo>
                  <a:pt x="3396" y="4192"/>
                </a:lnTo>
                <a:lnTo>
                  <a:pt x="3400" y="4170"/>
                </a:lnTo>
                <a:lnTo>
                  <a:pt x="3403" y="4148"/>
                </a:lnTo>
                <a:lnTo>
                  <a:pt x="3403" y="4148"/>
                </a:lnTo>
                <a:lnTo>
                  <a:pt x="3422" y="4154"/>
                </a:lnTo>
                <a:lnTo>
                  <a:pt x="3440" y="4158"/>
                </a:lnTo>
                <a:lnTo>
                  <a:pt x="3459" y="4162"/>
                </a:lnTo>
                <a:lnTo>
                  <a:pt x="3477" y="4166"/>
                </a:lnTo>
                <a:lnTo>
                  <a:pt x="3497" y="4168"/>
                </a:lnTo>
                <a:lnTo>
                  <a:pt x="3515" y="4170"/>
                </a:lnTo>
                <a:lnTo>
                  <a:pt x="3534" y="4172"/>
                </a:lnTo>
                <a:lnTo>
                  <a:pt x="3553" y="4173"/>
                </a:lnTo>
                <a:lnTo>
                  <a:pt x="3572" y="4173"/>
                </a:lnTo>
                <a:lnTo>
                  <a:pt x="3591" y="4173"/>
                </a:lnTo>
                <a:lnTo>
                  <a:pt x="3610" y="4172"/>
                </a:lnTo>
                <a:lnTo>
                  <a:pt x="3629" y="4170"/>
                </a:lnTo>
                <a:lnTo>
                  <a:pt x="3648" y="4168"/>
                </a:lnTo>
                <a:lnTo>
                  <a:pt x="3666" y="4165"/>
                </a:lnTo>
                <a:lnTo>
                  <a:pt x="3685" y="4162"/>
                </a:lnTo>
                <a:lnTo>
                  <a:pt x="3704" y="4158"/>
                </a:lnTo>
                <a:lnTo>
                  <a:pt x="3723" y="4153"/>
                </a:lnTo>
                <a:lnTo>
                  <a:pt x="3740" y="4148"/>
                </a:lnTo>
                <a:lnTo>
                  <a:pt x="3758" y="4141"/>
                </a:lnTo>
                <a:lnTo>
                  <a:pt x="3777" y="4134"/>
                </a:lnTo>
                <a:lnTo>
                  <a:pt x="3794" y="4127"/>
                </a:lnTo>
                <a:lnTo>
                  <a:pt x="3812" y="4119"/>
                </a:lnTo>
                <a:lnTo>
                  <a:pt x="3829" y="4111"/>
                </a:lnTo>
                <a:lnTo>
                  <a:pt x="3847" y="4101"/>
                </a:lnTo>
                <a:lnTo>
                  <a:pt x="3863" y="4092"/>
                </a:lnTo>
                <a:lnTo>
                  <a:pt x="3880" y="4081"/>
                </a:lnTo>
                <a:lnTo>
                  <a:pt x="3896" y="4069"/>
                </a:lnTo>
                <a:lnTo>
                  <a:pt x="3911" y="4058"/>
                </a:lnTo>
                <a:lnTo>
                  <a:pt x="3928" y="4046"/>
                </a:lnTo>
                <a:lnTo>
                  <a:pt x="3942" y="4032"/>
                </a:lnTo>
                <a:lnTo>
                  <a:pt x="3958" y="4019"/>
                </a:lnTo>
                <a:lnTo>
                  <a:pt x="3972" y="4004"/>
                </a:lnTo>
                <a:lnTo>
                  <a:pt x="3972" y="4004"/>
                </a:lnTo>
                <a:lnTo>
                  <a:pt x="3991" y="3985"/>
                </a:lnTo>
                <a:lnTo>
                  <a:pt x="4008" y="3964"/>
                </a:lnTo>
                <a:lnTo>
                  <a:pt x="4024" y="3943"/>
                </a:lnTo>
                <a:lnTo>
                  <a:pt x="4039" y="3921"/>
                </a:lnTo>
                <a:lnTo>
                  <a:pt x="4053" y="3899"/>
                </a:lnTo>
                <a:lnTo>
                  <a:pt x="4066" y="3877"/>
                </a:lnTo>
                <a:lnTo>
                  <a:pt x="4078" y="3854"/>
                </a:lnTo>
                <a:lnTo>
                  <a:pt x="4088" y="3830"/>
                </a:lnTo>
                <a:lnTo>
                  <a:pt x="4097" y="3807"/>
                </a:lnTo>
                <a:lnTo>
                  <a:pt x="4106" y="3782"/>
                </a:lnTo>
                <a:lnTo>
                  <a:pt x="4113" y="3757"/>
                </a:lnTo>
                <a:lnTo>
                  <a:pt x="4119" y="3733"/>
                </a:lnTo>
                <a:lnTo>
                  <a:pt x="4124" y="3708"/>
                </a:lnTo>
                <a:lnTo>
                  <a:pt x="4127" y="3683"/>
                </a:lnTo>
                <a:lnTo>
                  <a:pt x="4130" y="3658"/>
                </a:lnTo>
                <a:lnTo>
                  <a:pt x="4131" y="3633"/>
                </a:lnTo>
                <a:lnTo>
                  <a:pt x="4131" y="3633"/>
                </a:lnTo>
                <a:lnTo>
                  <a:pt x="4165" y="3638"/>
                </a:lnTo>
                <a:lnTo>
                  <a:pt x="4198" y="3641"/>
                </a:lnTo>
                <a:lnTo>
                  <a:pt x="4232" y="3641"/>
                </a:lnTo>
                <a:lnTo>
                  <a:pt x="4265" y="3640"/>
                </a:lnTo>
                <a:lnTo>
                  <a:pt x="4299" y="3637"/>
                </a:lnTo>
                <a:lnTo>
                  <a:pt x="4331" y="3633"/>
                </a:lnTo>
                <a:lnTo>
                  <a:pt x="4364" y="3625"/>
                </a:lnTo>
                <a:lnTo>
                  <a:pt x="4397" y="3616"/>
                </a:lnTo>
                <a:lnTo>
                  <a:pt x="4429" y="3605"/>
                </a:lnTo>
                <a:lnTo>
                  <a:pt x="4461" y="3592"/>
                </a:lnTo>
                <a:lnTo>
                  <a:pt x="4491" y="3577"/>
                </a:lnTo>
                <a:lnTo>
                  <a:pt x="4521" y="3561"/>
                </a:lnTo>
                <a:lnTo>
                  <a:pt x="4550" y="3541"/>
                </a:lnTo>
                <a:lnTo>
                  <a:pt x="4578" y="3520"/>
                </a:lnTo>
                <a:lnTo>
                  <a:pt x="4606" y="3498"/>
                </a:lnTo>
                <a:lnTo>
                  <a:pt x="4631" y="3473"/>
                </a:lnTo>
                <a:lnTo>
                  <a:pt x="4631" y="3473"/>
                </a:lnTo>
                <a:lnTo>
                  <a:pt x="4645" y="3458"/>
                </a:lnTo>
                <a:lnTo>
                  <a:pt x="4659" y="3442"/>
                </a:lnTo>
                <a:lnTo>
                  <a:pt x="4671" y="3427"/>
                </a:lnTo>
                <a:lnTo>
                  <a:pt x="4684" y="3410"/>
                </a:lnTo>
                <a:lnTo>
                  <a:pt x="4695" y="3394"/>
                </a:lnTo>
                <a:lnTo>
                  <a:pt x="4706" y="3377"/>
                </a:lnTo>
                <a:lnTo>
                  <a:pt x="4717" y="3360"/>
                </a:lnTo>
                <a:lnTo>
                  <a:pt x="4726" y="3342"/>
                </a:lnTo>
                <a:lnTo>
                  <a:pt x="4735" y="3324"/>
                </a:lnTo>
                <a:lnTo>
                  <a:pt x="4743" y="3305"/>
                </a:lnTo>
                <a:lnTo>
                  <a:pt x="4752" y="3288"/>
                </a:lnTo>
                <a:lnTo>
                  <a:pt x="4759" y="3268"/>
                </a:lnTo>
                <a:lnTo>
                  <a:pt x="4765" y="3250"/>
                </a:lnTo>
                <a:lnTo>
                  <a:pt x="4771" y="3231"/>
                </a:lnTo>
                <a:lnTo>
                  <a:pt x="4776" y="3211"/>
                </a:lnTo>
                <a:lnTo>
                  <a:pt x="4780" y="3192"/>
                </a:lnTo>
                <a:lnTo>
                  <a:pt x="4784" y="3172"/>
                </a:lnTo>
                <a:lnTo>
                  <a:pt x="4787" y="3153"/>
                </a:lnTo>
                <a:lnTo>
                  <a:pt x="4791" y="3133"/>
                </a:lnTo>
                <a:lnTo>
                  <a:pt x="4793" y="3114"/>
                </a:lnTo>
                <a:lnTo>
                  <a:pt x="4794" y="3094"/>
                </a:lnTo>
                <a:lnTo>
                  <a:pt x="4794" y="3074"/>
                </a:lnTo>
                <a:lnTo>
                  <a:pt x="4795" y="3055"/>
                </a:lnTo>
                <a:lnTo>
                  <a:pt x="4794" y="3036"/>
                </a:lnTo>
                <a:lnTo>
                  <a:pt x="4793" y="3017"/>
                </a:lnTo>
                <a:lnTo>
                  <a:pt x="4791" y="2997"/>
                </a:lnTo>
                <a:lnTo>
                  <a:pt x="4787" y="2979"/>
                </a:lnTo>
                <a:lnTo>
                  <a:pt x="4784" y="2960"/>
                </a:lnTo>
                <a:lnTo>
                  <a:pt x="4780" y="2942"/>
                </a:lnTo>
                <a:lnTo>
                  <a:pt x="4776" y="2923"/>
                </a:lnTo>
                <a:lnTo>
                  <a:pt x="4771" y="2904"/>
                </a:lnTo>
                <a:lnTo>
                  <a:pt x="4765" y="2887"/>
                </a:lnTo>
                <a:lnTo>
                  <a:pt x="5575" y="2076"/>
                </a:lnTo>
                <a:lnTo>
                  <a:pt x="5573" y="2074"/>
                </a:lnTo>
                <a:close/>
                <a:moveTo>
                  <a:pt x="4050" y="2125"/>
                </a:moveTo>
                <a:lnTo>
                  <a:pt x="3730" y="1821"/>
                </a:lnTo>
                <a:lnTo>
                  <a:pt x="3730" y="1821"/>
                </a:lnTo>
                <a:lnTo>
                  <a:pt x="3715" y="1809"/>
                </a:lnTo>
                <a:lnTo>
                  <a:pt x="3701" y="1798"/>
                </a:lnTo>
                <a:lnTo>
                  <a:pt x="3687" y="1791"/>
                </a:lnTo>
                <a:lnTo>
                  <a:pt x="3673" y="1785"/>
                </a:lnTo>
                <a:lnTo>
                  <a:pt x="3661" y="1781"/>
                </a:lnTo>
                <a:lnTo>
                  <a:pt x="3650" y="1778"/>
                </a:lnTo>
                <a:lnTo>
                  <a:pt x="3631" y="1775"/>
                </a:lnTo>
                <a:lnTo>
                  <a:pt x="3631" y="1775"/>
                </a:lnTo>
                <a:lnTo>
                  <a:pt x="3624" y="1774"/>
                </a:lnTo>
                <a:lnTo>
                  <a:pt x="3616" y="1775"/>
                </a:lnTo>
                <a:lnTo>
                  <a:pt x="3616" y="1775"/>
                </a:lnTo>
                <a:lnTo>
                  <a:pt x="3603" y="1778"/>
                </a:lnTo>
                <a:lnTo>
                  <a:pt x="3592" y="1782"/>
                </a:lnTo>
                <a:lnTo>
                  <a:pt x="3582" y="1786"/>
                </a:lnTo>
                <a:lnTo>
                  <a:pt x="3572" y="1792"/>
                </a:lnTo>
                <a:lnTo>
                  <a:pt x="3561" y="1798"/>
                </a:lnTo>
                <a:lnTo>
                  <a:pt x="3552" y="1806"/>
                </a:lnTo>
                <a:lnTo>
                  <a:pt x="3544" y="1813"/>
                </a:lnTo>
                <a:lnTo>
                  <a:pt x="3536" y="1821"/>
                </a:lnTo>
                <a:lnTo>
                  <a:pt x="3536" y="1821"/>
                </a:lnTo>
                <a:lnTo>
                  <a:pt x="3523" y="1837"/>
                </a:lnTo>
                <a:lnTo>
                  <a:pt x="3523" y="1837"/>
                </a:lnTo>
                <a:lnTo>
                  <a:pt x="3502" y="1870"/>
                </a:lnTo>
                <a:lnTo>
                  <a:pt x="3479" y="1902"/>
                </a:lnTo>
                <a:lnTo>
                  <a:pt x="3455" y="1935"/>
                </a:lnTo>
                <a:lnTo>
                  <a:pt x="3430" y="1967"/>
                </a:lnTo>
                <a:lnTo>
                  <a:pt x="3404" y="1999"/>
                </a:lnTo>
                <a:lnTo>
                  <a:pt x="3376" y="2030"/>
                </a:lnTo>
                <a:lnTo>
                  <a:pt x="3350" y="2061"/>
                </a:lnTo>
                <a:lnTo>
                  <a:pt x="3321" y="2091"/>
                </a:lnTo>
                <a:lnTo>
                  <a:pt x="3292" y="2121"/>
                </a:lnTo>
                <a:lnTo>
                  <a:pt x="3264" y="2150"/>
                </a:lnTo>
                <a:lnTo>
                  <a:pt x="3234" y="2178"/>
                </a:lnTo>
                <a:lnTo>
                  <a:pt x="3203" y="2205"/>
                </a:lnTo>
                <a:lnTo>
                  <a:pt x="3173" y="2232"/>
                </a:lnTo>
                <a:lnTo>
                  <a:pt x="3142" y="2258"/>
                </a:lnTo>
                <a:lnTo>
                  <a:pt x="3113" y="2282"/>
                </a:lnTo>
                <a:lnTo>
                  <a:pt x="3082" y="2305"/>
                </a:lnTo>
                <a:lnTo>
                  <a:pt x="3082" y="2305"/>
                </a:lnTo>
                <a:lnTo>
                  <a:pt x="3051" y="2328"/>
                </a:lnTo>
                <a:lnTo>
                  <a:pt x="3020" y="2350"/>
                </a:lnTo>
                <a:lnTo>
                  <a:pt x="2988" y="2371"/>
                </a:lnTo>
                <a:lnTo>
                  <a:pt x="2956" y="2392"/>
                </a:lnTo>
                <a:lnTo>
                  <a:pt x="2925" y="2411"/>
                </a:lnTo>
                <a:lnTo>
                  <a:pt x="2892" y="2431"/>
                </a:lnTo>
                <a:lnTo>
                  <a:pt x="2859" y="2449"/>
                </a:lnTo>
                <a:lnTo>
                  <a:pt x="2826" y="2467"/>
                </a:lnTo>
                <a:lnTo>
                  <a:pt x="2793" y="2483"/>
                </a:lnTo>
                <a:lnTo>
                  <a:pt x="2760" y="2499"/>
                </a:lnTo>
                <a:lnTo>
                  <a:pt x="2726" y="2514"/>
                </a:lnTo>
                <a:lnTo>
                  <a:pt x="2693" y="2529"/>
                </a:lnTo>
                <a:lnTo>
                  <a:pt x="2659" y="2543"/>
                </a:lnTo>
                <a:lnTo>
                  <a:pt x="2625" y="2556"/>
                </a:lnTo>
                <a:lnTo>
                  <a:pt x="2590" y="2569"/>
                </a:lnTo>
                <a:lnTo>
                  <a:pt x="2556" y="2580"/>
                </a:lnTo>
                <a:lnTo>
                  <a:pt x="2378" y="2627"/>
                </a:lnTo>
                <a:lnTo>
                  <a:pt x="2378" y="2627"/>
                </a:lnTo>
                <a:lnTo>
                  <a:pt x="2363" y="2631"/>
                </a:lnTo>
                <a:lnTo>
                  <a:pt x="2363" y="2631"/>
                </a:lnTo>
                <a:lnTo>
                  <a:pt x="2343" y="2634"/>
                </a:lnTo>
                <a:lnTo>
                  <a:pt x="2324" y="2635"/>
                </a:lnTo>
                <a:lnTo>
                  <a:pt x="2304" y="2635"/>
                </a:lnTo>
                <a:lnTo>
                  <a:pt x="2286" y="2634"/>
                </a:lnTo>
                <a:lnTo>
                  <a:pt x="2266" y="2632"/>
                </a:lnTo>
                <a:lnTo>
                  <a:pt x="2248" y="2627"/>
                </a:lnTo>
                <a:lnTo>
                  <a:pt x="2229" y="2622"/>
                </a:lnTo>
                <a:lnTo>
                  <a:pt x="2212" y="2616"/>
                </a:lnTo>
                <a:lnTo>
                  <a:pt x="2195" y="2608"/>
                </a:lnTo>
                <a:lnTo>
                  <a:pt x="2177" y="2600"/>
                </a:lnTo>
                <a:lnTo>
                  <a:pt x="2162" y="2589"/>
                </a:lnTo>
                <a:lnTo>
                  <a:pt x="2145" y="2578"/>
                </a:lnTo>
                <a:lnTo>
                  <a:pt x="2131" y="2567"/>
                </a:lnTo>
                <a:lnTo>
                  <a:pt x="2116" y="2553"/>
                </a:lnTo>
                <a:lnTo>
                  <a:pt x="2103" y="2539"/>
                </a:lnTo>
                <a:lnTo>
                  <a:pt x="2091" y="2523"/>
                </a:lnTo>
                <a:lnTo>
                  <a:pt x="2091" y="2523"/>
                </a:lnTo>
                <a:lnTo>
                  <a:pt x="2083" y="2512"/>
                </a:lnTo>
                <a:lnTo>
                  <a:pt x="2075" y="2500"/>
                </a:lnTo>
                <a:lnTo>
                  <a:pt x="2068" y="2488"/>
                </a:lnTo>
                <a:lnTo>
                  <a:pt x="2062" y="2476"/>
                </a:lnTo>
                <a:lnTo>
                  <a:pt x="2056" y="2463"/>
                </a:lnTo>
                <a:lnTo>
                  <a:pt x="2052" y="2450"/>
                </a:lnTo>
                <a:lnTo>
                  <a:pt x="2047" y="2438"/>
                </a:lnTo>
                <a:lnTo>
                  <a:pt x="2044" y="2425"/>
                </a:lnTo>
                <a:lnTo>
                  <a:pt x="2040" y="2411"/>
                </a:lnTo>
                <a:lnTo>
                  <a:pt x="2038" y="2399"/>
                </a:lnTo>
                <a:lnTo>
                  <a:pt x="2036" y="2385"/>
                </a:lnTo>
                <a:lnTo>
                  <a:pt x="2035" y="2372"/>
                </a:lnTo>
                <a:lnTo>
                  <a:pt x="2035" y="2359"/>
                </a:lnTo>
                <a:lnTo>
                  <a:pt x="2035" y="2345"/>
                </a:lnTo>
                <a:lnTo>
                  <a:pt x="2036" y="2332"/>
                </a:lnTo>
                <a:lnTo>
                  <a:pt x="2037" y="2318"/>
                </a:lnTo>
                <a:lnTo>
                  <a:pt x="2039" y="2306"/>
                </a:lnTo>
                <a:lnTo>
                  <a:pt x="2043" y="2293"/>
                </a:lnTo>
                <a:lnTo>
                  <a:pt x="2046" y="2280"/>
                </a:lnTo>
                <a:lnTo>
                  <a:pt x="2050" y="2267"/>
                </a:lnTo>
                <a:lnTo>
                  <a:pt x="2054" y="2255"/>
                </a:lnTo>
                <a:lnTo>
                  <a:pt x="2059" y="2242"/>
                </a:lnTo>
                <a:lnTo>
                  <a:pt x="2065" y="2230"/>
                </a:lnTo>
                <a:lnTo>
                  <a:pt x="2071" y="2219"/>
                </a:lnTo>
                <a:lnTo>
                  <a:pt x="2077" y="2207"/>
                </a:lnTo>
                <a:lnTo>
                  <a:pt x="2086" y="2196"/>
                </a:lnTo>
                <a:lnTo>
                  <a:pt x="2093" y="2185"/>
                </a:lnTo>
                <a:lnTo>
                  <a:pt x="2102" y="2174"/>
                </a:lnTo>
                <a:lnTo>
                  <a:pt x="2111" y="2164"/>
                </a:lnTo>
                <a:lnTo>
                  <a:pt x="2121" y="2154"/>
                </a:lnTo>
                <a:lnTo>
                  <a:pt x="2131" y="2144"/>
                </a:lnTo>
                <a:lnTo>
                  <a:pt x="2142" y="2135"/>
                </a:lnTo>
                <a:lnTo>
                  <a:pt x="2142" y="2135"/>
                </a:lnTo>
                <a:lnTo>
                  <a:pt x="2185" y="2114"/>
                </a:lnTo>
                <a:lnTo>
                  <a:pt x="2228" y="2093"/>
                </a:lnTo>
                <a:lnTo>
                  <a:pt x="2270" y="2070"/>
                </a:lnTo>
                <a:lnTo>
                  <a:pt x="2313" y="2045"/>
                </a:lnTo>
                <a:lnTo>
                  <a:pt x="2355" y="2021"/>
                </a:lnTo>
                <a:lnTo>
                  <a:pt x="2396" y="1994"/>
                </a:lnTo>
                <a:lnTo>
                  <a:pt x="2436" y="1966"/>
                </a:lnTo>
                <a:lnTo>
                  <a:pt x="2476" y="1936"/>
                </a:lnTo>
                <a:lnTo>
                  <a:pt x="2476" y="1936"/>
                </a:lnTo>
                <a:lnTo>
                  <a:pt x="2501" y="1918"/>
                </a:lnTo>
                <a:lnTo>
                  <a:pt x="2525" y="1898"/>
                </a:lnTo>
                <a:lnTo>
                  <a:pt x="2574" y="1857"/>
                </a:lnTo>
                <a:lnTo>
                  <a:pt x="2622" y="1814"/>
                </a:lnTo>
                <a:lnTo>
                  <a:pt x="2668" y="1768"/>
                </a:lnTo>
                <a:lnTo>
                  <a:pt x="2713" y="1721"/>
                </a:lnTo>
                <a:lnTo>
                  <a:pt x="2757" y="1673"/>
                </a:lnTo>
                <a:lnTo>
                  <a:pt x="2798" y="1623"/>
                </a:lnTo>
                <a:lnTo>
                  <a:pt x="2838" y="1573"/>
                </a:lnTo>
                <a:lnTo>
                  <a:pt x="2876" y="1522"/>
                </a:lnTo>
                <a:lnTo>
                  <a:pt x="2911" y="1471"/>
                </a:lnTo>
                <a:lnTo>
                  <a:pt x="2944" y="1419"/>
                </a:lnTo>
                <a:lnTo>
                  <a:pt x="2974" y="1369"/>
                </a:lnTo>
                <a:lnTo>
                  <a:pt x="3001" y="1318"/>
                </a:lnTo>
                <a:lnTo>
                  <a:pt x="3013" y="1294"/>
                </a:lnTo>
                <a:lnTo>
                  <a:pt x="3024" y="1269"/>
                </a:lnTo>
                <a:lnTo>
                  <a:pt x="3036" y="1244"/>
                </a:lnTo>
                <a:lnTo>
                  <a:pt x="3045" y="1220"/>
                </a:lnTo>
                <a:lnTo>
                  <a:pt x="3054" y="1197"/>
                </a:lnTo>
                <a:lnTo>
                  <a:pt x="3062" y="1173"/>
                </a:lnTo>
                <a:lnTo>
                  <a:pt x="3062" y="1173"/>
                </a:lnTo>
                <a:lnTo>
                  <a:pt x="3071" y="1143"/>
                </a:lnTo>
                <a:lnTo>
                  <a:pt x="3080" y="1110"/>
                </a:lnTo>
                <a:lnTo>
                  <a:pt x="3089" y="1073"/>
                </a:lnTo>
                <a:lnTo>
                  <a:pt x="3098" y="1033"/>
                </a:lnTo>
                <a:lnTo>
                  <a:pt x="3107" y="989"/>
                </a:lnTo>
                <a:lnTo>
                  <a:pt x="3115" y="941"/>
                </a:lnTo>
                <a:lnTo>
                  <a:pt x="3123" y="892"/>
                </a:lnTo>
                <a:lnTo>
                  <a:pt x="3129" y="839"/>
                </a:lnTo>
                <a:lnTo>
                  <a:pt x="3129" y="839"/>
                </a:lnTo>
                <a:lnTo>
                  <a:pt x="3209" y="760"/>
                </a:lnTo>
                <a:lnTo>
                  <a:pt x="3381" y="590"/>
                </a:lnTo>
                <a:lnTo>
                  <a:pt x="3626" y="345"/>
                </a:lnTo>
                <a:lnTo>
                  <a:pt x="5269" y="1986"/>
                </a:lnTo>
                <a:lnTo>
                  <a:pt x="4596" y="2658"/>
                </a:lnTo>
                <a:lnTo>
                  <a:pt x="4050" y="2125"/>
                </a:lnTo>
                <a:close/>
              </a:path>
            </a:pathLst>
          </a:custGeom>
          <a:solidFill>
            <a:srgbClr val="00875A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de-DE" sz="2400" dirty="0">
              <a:solidFill>
                <a:srgbClr val="005F69"/>
              </a:solidFill>
            </a:endParaRPr>
          </a:p>
        </p:txBody>
      </p:sp>
      <p:sp>
        <p:nvSpPr>
          <p:cNvPr id="21" name="Freeform 345">
            <a:extLst>
              <a:ext uri="{FF2B5EF4-FFF2-40B4-BE49-F238E27FC236}">
                <a16:creationId xmlns:a16="http://schemas.microsoft.com/office/drawing/2014/main" id="{B0E5FAD7-7D04-8DE0-80CE-717030425457}"/>
              </a:ext>
            </a:extLst>
          </p:cNvPr>
          <p:cNvSpPr>
            <a:spLocks noChangeAspect="1"/>
          </p:cNvSpPr>
          <p:nvPr/>
        </p:nvSpPr>
        <p:spPr bwMode="gray">
          <a:xfrm>
            <a:off x="1542001" y="4957118"/>
            <a:ext cx="501607" cy="669700"/>
          </a:xfrm>
          <a:custGeom>
            <a:avLst/>
            <a:gdLst>
              <a:gd name="T0" fmla="*/ 1652 w 4136"/>
              <a:gd name="T1" fmla="*/ 42 h 5522"/>
              <a:gd name="T2" fmla="*/ 1173 w 4136"/>
              <a:gd name="T3" fmla="*/ 204 h 5522"/>
              <a:gd name="T4" fmla="*/ 753 w 4136"/>
              <a:gd name="T5" fmla="*/ 473 h 5522"/>
              <a:gd name="T6" fmla="*/ 412 w 4136"/>
              <a:gd name="T7" fmla="*/ 833 h 5522"/>
              <a:gd name="T8" fmla="*/ 163 w 4136"/>
              <a:gd name="T9" fmla="*/ 1265 h 5522"/>
              <a:gd name="T10" fmla="*/ 24 w 4136"/>
              <a:gd name="T11" fmla="*/ 1755 h 5522"/>
              <a:gd name="T12" fmla="*/ 10 w 4136"/>
              <a:gd name="T13" fmla="*/ 2267 h 5522"/>
              <a:gd name="T14" fmla="*/ 174 w 4136"/>
              <a:gd name="T15" fmla="*/ 2830 h 5522"/>
              <a:gd name="T16" fmla="*/ 484 w 4136"/>
              <a:gd name="T17" fmla="*/ 3294 h 5522"/>
              <a:gd name="T18" fmla="*/ 1036 w 4136"/>
              <a:gd name="T19" fmla="*/ 3891 h 5522"/>
              <a:gd name="T20" fmla="*/ 1330 w 4136"/>
              <a:gd name="T21" fmla="*/ 4136 h 5522"/>
              <a:gd name="T22" fmla="*/ 1490 w 4136"/>
              <a:gd name="T23" fmla="*/ 4423 h 5522"/>
              <a:gd name="T24" fmla="*/ 1351 w 4136"/>
              <a:gd name="T25" fmla="*/ 4537 h 5522"/>
              <a:gd name="T26" fmla="*/ 1349 w 4136"/>
              <a:gd name="T27" fmla="*/ 5126 h 5522"/>
              <a:gd name="T28" fmla="*/ 1471 w 4136"/>
              <a:gd name="T29" fmla="*/ 5237 h 5522"/>
              <a:gd name="T30" fmla="*/ 1698 w 4136"/>
              <a:gd name="T31" fmla="*/ 5385 h 5522"/>
              <a:gd name="T32" fmla="*/ 2030 w 4136"/>
              <a:gd name="T33" fmla="*/ 5521 h 5522"/>
              <a:gd name="T34" fmla="*/ 2284 w 4136"/>
              <a:gd name="T35" fmla="*/ 5480 h 5522"/>
              <a:gd name="T36" fmla="*/ 2557 w 4136"/>
              <a:gd name="T37" fmla="*/ 5247 h 5522"/>
              <a:gd name="T38" fmla="*/ 2765 w 4136"/>
              <a:gd name="T39" fmla="*/ 5206 h 5522"/>
              <a:gd name="T40" fmla="*/ 2805 w 4136"/>
              <a:gd name="T41" fmla="*/ 5093 h 5522"/>
              <a:gd name="T42" fmla="*/ 2734 w 4136"/>
              <a:gd name="T43" fmla="*/ 4986 h 5522"/>
              <a:gd name="T44" fmla="*/ 2630 w 4136"/>
              <a:gd name="T45" fmla="*/ 4695 h 5522"/>
              <a:gd name="T46" fmla="*/ 2781 w 4136"/>
              <a:gd name="T47" fmla="*/ 4595 h 5522"/>
              <a:gd name="T48" fmla="*/ 2795 w 4136"/>
              <a:gd name="T49" fmla="*/ 4007 h 5522"/>
              <a:gd name="T50" fmla="*/ 2664 w 4136"/>
              <a:gd name="T51" fmla="*/ 3875 h 5522"/>
              <a:gd name="T52" fmla="*/ 1184 w 4136"/>
              <a:gd name="T53" fmla="*/ 3646 h 5522"/>
              <a:gd name="T54" fmla="*/ 637 w 4136"/>
              <a:gd name="T55" fmla="*/ 3045 h 5522"/>
              <a:gd name="T56" fmla="*/ 384 w 4136"/>
              <a:gd name="T57" fmla="*/ 2627 h 5522"/>
              <a:gd name="T58" fmla="*/ 277 w 4136"/>
              <a:gd name="T59" fmla="*/ 2126 h 5522"/>
              <a:gd name="T60" fmla="*/ 313 w 4136"/>
              <a:gd name="T61" fmla="*/ 1708 h 5522"/>
              <a:gd name="T62" fmla="*/ 452 w 4136"/>
              <a:gd name="T63" fmla="*/ 1293 h 5522"/>
              <a:gd name="T64" fmla="*/ 686 w 4136"/>
              <a:gd name="T65" fmla="*/ 930 h 5522"/>
              <a:gd name="T66" fmla="*/ 997 w 4136"/>
              <a:gd name="T67" fmla="*/ 633 h 5522"/>
              <a:gd name="T68" fmla="*/ 1372 w 4136"/>
              <a:gd name="T69" fmla="*/ 417 h 5522"/>
              <a:gd name="T70" fmla="*/ 1795 w 4136"/>
              <a:gd name="T71" fmla="*/ 297 h 5522"/>
              <a:gd name="T72" fmla="*/ 2206 w 4136"/>
              <a:gd name="T73" fmla="*/ 282 h 5522"/>
              <a:gd name="T74" fmla="*/ 2642 w 4136"/>
              <a:gd name="T75" fmla="*/ 370 h 5522"/>
              <a:gd name="T76" fmla="*/ 3033 w 4136"/>
              <a:gd name="T77" fmla="*/ 559 h 5522"/>
              <a:gd name="T78" fmla="*/ 3365 w 4136"/>
              <a:gd name="T79" fmla="*/ 833 h 5522"/>
              <a:gd name="T80" fmla="*/ 3622 w 4136"/>
              <a:gd name="T81" fmla="*/ 1177 h 5522"/>
              <a:gd name="T82" fmla="*/ 3793 w 4136"/>
              <a:gd name="T83" fmla="*/ 1579 h 5522"/>
              <a:gd name="T84" fmla="*/ 3860 w 4136"/>
              <a:gd name="T85" fmla="*/ 2023 h 5522"/>
              <a:gd name="T86" fmla="*/ 3802 w 4136"/>
              <a:gd name="T87" fmla="*/ 2490 h 5522"/>
              <a:gd name="T88" fmla="*/ 3588 w 4136"/>
              <a:gd name="T89" fmla="*/ 2924 h 5522"/>
              <a:gd name="T90" fmla="*/ 3106 w 4136"/>
              <a:gd name="T91" fmla="*/ 3485 h 5522"/>
              <a:gd name="T92" fmla="*/ 2982 w 4136"/>
              <a:gd name="T93" fmla="*/ 3675 h 5522"/>
              <a:gd name="T94" fmla="*/ 3036 w 4136"/>
              <a:gd name="T95" fmla="*/ 3781 h 5522"/>
              <a:gd name="T96" fmla="*/ 3162 w 4136"/>
              <a:gd name="T97" fmla="*/ 3803 h 5522"/>
              <a:gd name="T98" fmla="*/ 3541 w 4136"/>
              <a:gd name="T99" fmla="*/ 3422 h 5522"/>
              <a:gd name="T100" fmla="*/ 3881 w 4136"/>
              <a:gd name="T101" fmla="*/ 2977 h 5522"/>
              <a:gd name="T102" fmla="*/ 4096 w 4136"/>
              <a:gd name="T103" fmla="*/ 2450 h 5522"/>
              <a:gd name="T104" fmla="*/ 4130 w 4136"/>
              <a:gd name="T105" fmla="*/ 1910 h 5522"/>
              <a:gd name="T106" fmla="*/ 4027 w 4136"/>
              <a:gd name="T107" fmla="*/ 1406 h 5522"/>
              <a:gd name="T108" fmla="*/ 3810 w 4136"/>
              <a:gd name="T109" fmla="*/ 955 h 5522"/>
              <a:gd name="T110" fmla="*/ 3494 w 4136"/>
              <a:gd name="T111" fmla="*/ 572 h 5522"/>
              <a:gd name="T112" fmla="*/ 3097 w 4136"/>
              <a:gd name="T113" fmla="*/ 274 h 5522"/>
              <a:gd name="T114" fmla="*/ 2634 w 4136"/>
              <a:gd name="T115" fmla="*/ 79 h 5522"/>
              <a:gd name="T116" fmla="*/ 2121 w 4136"/>
              <a:gd name="T117" fmla="*/ 1 h 5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136" h="5522">
                <a:moveTo>
                  <a:pt x="2069" y="0"/>
                </a:moveTo>
                <a:lnTo>
                  <a:pt x="2069" y="0"/>
                </a:lnTo>
                <a:lnTo>
                  <a:pt x="2015" y="1"/>
                </a:lnTo>
                <a:lnTo>
                  <a:pt x="1962" y="3"/>
                </a:lnTo>
                <a:lnTo>
                  <a:pt x="1910" y="6"/>
                </a:lnTo>
                <a:lnTo>
                  <a:pt x="1857" y="10"/>
                </a:lnTo>
                <a:lnTo>
                  <a:pt x="1806" y="16"/>
                </a:lnTo>
                <a:lnTo>
                  <a:pt x="1754" y="23"/>
                </a:lnTo>
                <a:lnTo>
                  <a:pt x="1703" y="33"/>
                </a:lnTo>
                <a:lnTo>
                  <a:pt x="1652" y="42"/>
                </a:lnTo>
                <a:lnTo>
                  <a:pt x="1602" y="53"/>
                </a:lnTo>
                <a:lnTo>
                  <a:pt x="1552" y="65"/>
                </a:lnTo>
                <a:lnTo>
                  <a:pt x="1503" y="79"/>
                </a:lnTo>
                <a:lnTo>
                  <a:pt x="1454" y="93"/>
                </a:lnTo>
                <a:lnTo>
                  <a:pt x="1405" y="109"/>
                </a:lnTo>
                <a:lnTo>
                  <a:pt x="1358" y="126"/>
                </a:lnTo>
                <a:lnTo>
                  <a:pt x="1310" y="144"/>
                </a:lnTo>
                <a:lnTo>
                  <a:pt x="1264" y="163"/>
                </a:lnTo>
                <a:lnTo>
                  <a:pt x="1218" y="183"/>
                </a:lnTo>
                <a:lnTo>
                  <a:pt x="1173" y="204"/>
                </a:lnTo>
                <a:lnTo>
                  <a:pt x="1127" y="227"/>
                </a:lnTo>
                <a:lnTo>
                  <a:pt x="1083" y="250"/>
                </a:lnTo>
                <a:lnTo>
                  <a:pt x="1039" y="274"/>
                </a:lnTo>
                <a:lnTo>
                  <a:pt x="997" y="300"/>
                </a:lnTo>
                <a:lnTo>
                  <a:pt x="955" y="327"/>
                </a:lnTo>
                <a:lnTo>
                  <a:pt x="913" y="354"/>
                </a:lnTo>
                <a:lnTo>
                  <a:pt x="872" y="383"/>
                </a:lnTo>
                <a:lnTo>
                  <a:pt x="831" y="411"/>
                </a:lnTo>
                <a:lnTo>
                  <a:pt x="792" y="442"/>
                </a:lnTo>
                <a:lnTo>
                  <a:pt x="753" y="473"/>
                </a:lnTo>
                <a:lnTo>
                  <a:pt x="715" y="505"/>
                </a:lnTo>
                <a:lnTo>
                  <a:pt x="679" y="539"/>
                </a:lnTo>
                <a:lnTo>
                  <a:pt x="642" y="572"/>
                </a:lnTo>
                <a:lnTo>
                  <a:pt x="606" y="607"/>
                </a:lnTo>
                <a:lnTo>
                  <a:pt x="572" y="643"/>
                </a:lnTo>
                <a:lnTo>
                  <a:pt x="538" y="679"/>
                </a:lnTo>
                <a:lnTo>
                  <a:pt x="505" y="716"/>
                </a:lnTo>
                <a:lnTo>
                  <a:pt x="473" y="754"/>
                </a:lnTo>
                <a:lnTo>
                  <a:pt x="442" y="793"/>
                </a:lnTo>
                <a:lnTo>
                  <a:pt x="412" y="833"/>
                </a:lnTo>
                <a:lnTo>
                  <a:pt x="382" y="872"/>
                </a:lnTo>
                <a:lnTo>
                  <a:pt x="354" y="913"/>
                </a:lnTo>
                <a:lnTo>
                  <a:pt x="326" y="955"/>
                </a:lnTo>
                <a:lnTo>
                  <a:pt x="300" y="997"/>
                </a:lnTo>
                <a:lnTo>
                  <a:pt x="274" y="1040"/>
                </a:lnTo>
                <a:lnTo>
                  <a:pt x="250" y="1084"/>
                </a:lnTo>
                <a:lnTo>
                  <a:pt x="226" y="1128"/>
                </a:lnTo>
                <a:lnTo>
                  <a:pt x="205" y="1173"/>
                </a:lnTo>
                <a:lnTo>
                  <a:pt x="183" y="1218"/>
                </a:lnTo>
                <a:lnTo>
                  <a:pt x="163" y="1265"/>
                </a:lnTo>
                <a:lnTo>
                  <a:pt x="144" y="1311"/>
                </a:lnTo>
                <a:lnTo>
                  <a:pt x="125" y="1359"/>
                </a:lnTo>
                <a:lnTo>
                  <a:pt x="109" y="1406"/>
                </a:lnTo>
                <a:lnTo>
                  <a:pt x="93" y="1455"/>
                </a:lnTo>
                <a:lnTo>
                  <a:pt x="78" y="1504"/>
                </a:lnTo>
                <a:lnTo>
                  <a:pt x="65" y="1553"/>
                </a:lnTo>
                <a:lnTo>
                  <a:pt x="53" y="1603"/>
                </a:lnTo>
                <a:lnTo>
                  <a:pt x="42" y="1653"/>
                </a:lnTo>
                <a:lnTo>
                  <a:pt x="33" y="1704"/>
                </a:lnTo>
                <a:lnTo>
                  <a:pt x="24" y="1755"/>
                </a:lnTo>
                <a:lnTo>
                  <a:pt x="16" y="1806"/>
                </a:lnTo>
                <a:lnTo>
                  <a:pt x="11" y="1858"/>
                </a:lnTo>
                <a:lnTo>
                  <a:pt x="6" y="1910"/>
                </a:lnTo>
                <a:lnTo>
                  <a:pt x="3" y="1963"/>
                </a:lnTo>
                <a:lnTo>
                  <a:pt x="1" y="2016"/>
                </a:lnTo>
                <a:lnTo>
                  <a:pt x="0" y="2069"/>
                </a:lnTo>
                <a:lnTo>
                  <a:pt x="0" y="2069"/>
                </a:lnTo>
                <a:lnTo>
                  <a:pt x="1" y="2137"/>
                </a:lnTo>
                <a:lnTo>
                  <a:pt x="5" y="2203"/>
                </a:lnTo>
                <a:lnTo>
                  <a:pt x="10" y="2267"/>
                </a:lnTo>
                <a:lnTo>
                  <a:pt x="18" y="2329"/>
                </a:lnTo>
                <a:lnTo>
                  <a:pt x="29" y="2391"/>
                </a:lnTo>
                <a:lnTo>
                  <a:pt x="40" y="2450"/>
                </a:lnTo>
                <a:lnTo>
                  <a:pt x="54" y="2508"/>
                </a:lnTo>
                <a:lnTo>
                  <a:pt x="70" y="2565"/>
                </a:lnTo>
                <a:lnTo>
                  <a:pt x="88" y="2620"/>
                </a:lnTo>
                <a:lnTo>
                  <a:pt x="107" y="2674"/>
                </a:lnTo>
                <a:lnTo>
                  <a:pt x="127" y="2727"/>
                </a:lnTo>
                <a:lnTo>
                  <a:pt x="151" y="2779"/>
                </a:lnTo>
                <a:lnTo>
                  <a:pt x="174" y="2830"/>
                </a:lnTo>
                <a:lnTo>
                  <a:pt x="200" y="2879"/>
                </a:lnTo>
                <a:lnTo>
                  <a:pt x="227" y="2928"/>
                </a:lnTo>
                <a:lnTo>
                  <a:pt x="256" y="2976"/>
                </a:lnTo>
                <a:lnTo>
                  <a:pt x="285" y="3024"/>
                </a:lnTo>
                <a:lnTo>
                  <a:pt x="316" y="3070"/>
                </a:lnTo>
                <a:lnTo>
                  <a:pt x="347" y="3116"/>
                </a:lnTo>
                <a:lnTo>
                  <a:pt x="380" y="3161"/>
                </a:lnTo>
                <a:lnTo>
                  <a:pt x="414" y="3206"/>
                </a:lnTo>
                <a:lnTo>
                  <a:pt x="449" y="3250"/>
                </a:lnTo>
                <a:lnTo>
                  <a:pt x="484" y="3294"/>
                </a:lnTo>
                <a:lnTo>
                  <a:pt x="521" y="3336"/>
                </a:lnTo>
                <a:lnTo>
                  <a:pt x="558" y="3379"/>
                </a:lnTo>
                <a:lnTo>
                  <a:pt x="596" y="3422"/>
                </a:lnTo>
                <a:lnTo>
                  <a:pt x="673" y="3507"/>
                </a:lnTo>
                <a:lnTo>
                  <a:pt x="751" y="3591"/>
                </a:lnTo>
                <a:lnTo>
                  <a:pt x="830" y="3675"/>
                </a:lnTo>
                <a:lnTo>
                  <a:pt x="917" y="3766"/>
                </a:lnTo>
                <a:lnTo>
                  <a:pt x="917" y="3766"/>
                </a:lnTo>
                <a:lnTo>
                  <a:pt x="980" y="3832"/>
                </a:lnTo>
                <a:lnTo>
                  <a:pt x="1036" y="3891"/>
                </a:lnTo>
                <a:lnTo>
                  <a:pt x="1086" y="3940"/>
                </a:lnTo>
                <a:lnTo>
                  <a:pt x="1130" y="3983"/>
                </a:lnTo>
                <a:lnTo>
                  <a:pt x="1170" y="4020"/>
                </a:lnTo>
                <a:lnTo>
                  <a:pt x="1203" y="4051"/>
                </a:lnTo>
                <a:lnTo>
                  <a:pt x="1233" y="4075"/>
                </a:lnTo>
                <a:lnTo>
                  <a:pt x="1258" y="4096"/>
                </a:lnTo>
                <a:lnTo>
                  <a:pt x="1281" y="4111"/>
                </a:lnTo>
                <a:lnTo>
                  <a:pt x="1299" y="4122"/>
                </a:lnTo>
                <a:lnTo>
                  <a:pt x="1315" y="4130"/>
                </a:lnTo>
                <a:lnTo>
                  <a:pt x="1330" y="4136"/>
                </a:lnTo>
                <a:lnTo>
                  <a:pt x="1342" y="4139"/>
                </a:lnTo>
                <a:lnTo>
                  <a:pt x="1353" y="4142"/>
                </a:lnTo>
                <a:lnTo>
                  <a:pt x="1362" y="4143"/>
                </a:lnTo>
                <a:lnTo>
                  <a:pt x="1373" y="4143"/>
                </a:lnTo>
                <a:lnTo>
                  <a:pt x="2528" y="4143"/>
                </a:lnTo>
                <a:lnTo>
                  <a:pt x="2528" y="4419"/>
                </a:lnTo>
                <a:lnTo>
                  <a:pt x="1528" y="4419"/>
                </a:lnTo>
                <a:lnTo>
                  <a:pt x="1528" y="4419"/>
                </a:lnTo>
                <a:lnTo>
                  <a:pt x="1509" y="4420"/>
                </a:lnTo>
                <a:lnTo>
                  <a:pt x="1490" y="4423"/>
                </a:lnTo>
                <a:lnTo>
                  <a:pt x="1471" y="4428"/>
                </a:lnTo>
                <a:lnTo>
                  <a:pt x="1454" y="4434"/>
                </a:lnTo>
                <a:lnTo>
                  <a:pt x="1437" y="4442"/>
                </a:lnTo>
                <a:lnTo>
                  <a:pt x="1420" y="4453"/>
                </a:lnTo>
                <a:lnTo>
                  <a:pt x="1406" y="4464"/>
                </a:lnTo>
                <a:lnTo>
                  <a:pt x="1392" y="4476"/>
                </a:lnTo>
                <a:lnTo>
                  <a:pt x="1380" y="4489"/>
                </a:lnTo>
                <a:lnTo>
                  <a:pt x="1368" y="4505"/>
                </a:lnTo>
                <a:lnTo>
                  <a:pt x="1359" y="4520"/>
                </a:lnTo>
                <a:lnTo>
                  <a:pt x="1351" y="4537"/>
                </a:lnTo>
                <a:lnTo>
                  <a:pt x="1344" y="4555"/>
                </a:lnTo>
                <a:lnTo>
                  <a:pt x="1340" y="4573"/>
                </a:lnTo>
                <a:lnTo>
                  <a:pt x="1337" y="4592"/>
                </a:lnTo>
                <a:lnTo>
                  <a:pt x="1336" y="4612"/>
                </a:lnTo>
                <a:lnTo>
                  <a:pt x="1335" y="5053"/>
                </a:lnTo>
                <a:lnTo>
                  <a:pt x="1335" y="5053"/>
                </a:lnTo>
                <a:lnTo>
                  <a:pt x="1336" y="5072"/>
                </a:lnTo>
                <a:lnTo>
                  <a:pt x="1339" y="5090"/>
                </a:lnTo>
                <a:lnTo>
                  <a:pt x="1343" y="5109"/>
                </a:lnTo>
                <a:lnTo>
                  <a:pt x="1349" y="5126"/>
                </a:lnTo>
                <a:lnTo>
                  <a:pt x="1357" y="5143"/>
                </a:lnTo>
                <a:lnTo>
                  <a:pt x="1367" y="5160"/>
                </a:lnTo>
                <a:lnTo>
                  <a:pt x="1379" y="5175"/>
                </a:lnTo>
                <a:lnTo>
                  <a:pt x="1391" y="5189"/>
                </a:lnTo>
                <a:lnTo>
                  <a:pt x="1391" y="5189"/>
                </a:lnTo>
                <a:lnTo>
                  <a:pt x="1405" y="5203"/>
                </a:lnTo>
                <a:lnTo>
                  <a:pt x="1420" y="5214"/>
                </a:lnTo>
                <a:lnTo>
                  <a:pt x="1437" y="5223"/>
                </a:lnTo>
                <a:lnTo>
                  <a:pt x="1454" y="5231"/>
                </a:lnTo>
                <a:lnTo>
                  <a:pt x="1471" y="5237"/>
                </a:lnTo>
                <a:lnTo>
                  <a:pt x="1490" y="5242"/>
                </a:lnTo>
                <a:lnTo>
                  <a:pt x="1509" y="5245"/>
                </a:lnTo>
                <a:lnTo>
                  <a:pt x="1528" y="5247"/>
                </a:lnTo>
                <a:lnTo>
                  <a:pt x="1578" y="5247"/>
                </a:lnTo>
                <a:lnTo>
                  <a:pt x="1578" y="5247"/>
                </a:lnTo>
                <a:lnTo>
                  <a:pt x="1600" y="5277"/>
                </a:lnTo>
                <a:lnTo>
                  <a:pt x="1621" y="5307"/>
                </a:lnTo>
                <a:lnTo>
                  <a:pt x="1646" y="5335"/>
                </a:lnTo>
                <a:lnTo>
                  <a:pt x="1671" y="5361"/>
                </a:lnTo>
                <a:lnTo>
                  <a:pt x="1698" y="5385"/>
                </a:lnTo>
                <a:lnTo>
                  <a:pt x="1726" y="5409"/>
                </a:lnTo>
                <a:lnTo>
                  <a:pt x="1756" y="5429"/>
                </a:lnTo>
                <a:lnTo>
                  <a:pt x="1787" y="5449"/>
                </a:lnTo>
                <a:lnTo>
                  <a:pt x="1819" y="5465"/>
                </a:lnTo>
                <a:lnTo>
                  <a:pt x="1852" y="5480"/>
                </a:lnTo>
                <a:lnTo>
                  <a:pt x="1886" y="5492"/>
                </a:lnTo>
                <a:lnTo>
                  <a:pt x="1921" y="5503"/>
                </a:lnTo>
                <a:lnTo>
                  <a:pt x="1956" y="5512"/>
                </a:lnTo>
                <a:lnTo>
                  <a:pt x="1993" y="5517"/>
                </a:lnTo>
                <a:lnTo>
                  <a:pt x="2030" y="5521"/>
                </a:lnTo>
                <a:lnTo>
                  <a:pt x="2049" y="5522"/>
                </a:lnTo>
                <a:lnTo>
                  <a:pt x="2067" y="5522"/>
                </a:lnTo>
                <a:lnTo>
                  <a:pt x="2067" y="5522"/>
                </a:lnTo>
                <a:lnTo>
                  <a:pt x="2087" y="5522"/>
                </a:lnTo>
                <a:lnTo>
                  <a:pt x="2105" y="5521"/>
                </a:lnTo>
                <a:lnTo>
                  <a:pt x="2142" y="5517"/>
                </a:lnTo>
                <a:lnTo>
                  <a:pt x="2179" y="5512"/>
                </a:lnTo>
                <a:lnTo>
                  <a:pt x="2214" y="5503"/>
                </a:lnTo>
                <a:lnTo>
                  <a:pt x="2250" y="5492"/>
                </a:lnTo>
                <a:lnTo>
                  <a:pt x="2284" y="5480"/>
                </a:lnTo>
                <a:lnTo>
                  <a:pt x="2317" y="5465"/>
                </a:lnTo>
                <a:lnTo>
                  <a:pt x="2349" y="5449"/>
                </a:lnTo>
                <a:lnTo>
                  <a:pt x="2379" y="5429"/>
                </a:lnTo>
                <a:lnTo>
                  <a:pt x="2410" y="5409"/>
                </a:lnTo>
                <a:lnTo>
                  <a:pt x="2437" y="5385"/>
                </a:lnTo>
                <a:lnTo>
                  <a:pt x="2465" y="5361"/>
                </a:lnTo>
                <a:lnTo>
                  <a:pt x="2490" y="5335"/>
                </a:lnTo>
                <a:lnTo>
                  <a:pt x="2514" y="5307"/>
                </a:lnTo>
                <a:lnTo>
                  <a:pt x="2536" y="5277"/>
                </a:lnTo>
                <a:lnTo>
                  <a:pt x="2557" y="5247"/>
                </a:lnTo>
                <a:lnTo>
                  <a:pt x="2669" y="5247"/>
                </a:lnTo>
                <a:lnTo>
                  <a:pt x="2669" y="5247"/>
                </a:lnTo>
                <a:lnTo>
                  <a:pt x="2682" y="5245"/>
                </a:lnTo>
                <a:lnTo>
                  <a:pt x="2696" y="5243"/>
                </a:lnTo>
                <a:lnTo>
                  <a:pt x="2709" y="5239"/>
                </a:lnTo>
                <a:lnTo>
                  <a:pt x="2722" y="5235"/>
                </a:lnTo>
                <a:lnTo>
                  <a:pt x="2734" y="5229"/>
                </a:lnTo>
                <a:lnTo>
                  <a:pt x="2745" y="5222"/>
                </a:lnTo>
                <a:lnTo>
                  <a:pt x="2756" y="5215"/>
                </a:lnTo>
                <a:lnTo>
                  <a:pt x="2765" y="5206"/>
                </a:lnTo>
                <a:lnTo>
                  <a:pt x="2775" y="5195"/>
                </a:lnTo>
                <a:lnTo>
                  <a:pt x="2783" y="5185"/>
                </a:lnTo>
                <a:lnTo>
                  <a:pt x="2790" y="5174"/>
                </a:lnTo>
                <a:lnTo>
                  <a:pt x="2795" y="5162"/>
                </a:lnTo>
                <a:lnTo>
                  <a:pt x="2800" y="5149"/>
                </a:lnTo>
                <a:lnTo>
                  <a:pt x="2803" y="5135"/>
                </a:lnTo>
                <a:lnTo>
                  <a:pt x="2805" y="5122"/>
                </a:lnTo>
                <a:lnTo>
                  <a:pt x="2806" y="5108"/>
                </a:lnTo>
                <a:lnTo>
                  <a:pt x="2806" y="5108"/>
                </a:lnTo>
                <a:lnTo>
                  <a:pt x="2805" y="5093"/>
                </a:lnTo>
                <a:lnTo>
                  <a:pt x="2803" y="5080"/>
                </a:lnTo>
                <a:lnTo>
                  <a:pt x="2800" y="5067"/>
                </a:lnTo>
                <a:lnTo>
                  <a:pt x="2795" y="5055"/>
                </a:lnTo>
                <a:lnTo>
                  <a:pt x="2790" y="5042"/>
                </a:lnTo>
                <a:lnTo>
                  <a:pt x="2783" y="5031"/>
                </a:lnTo>
                <a:lnTo>
                  <a:pt x="2775" y="5020"/>
                </a:lnTo>
                <a:lnTo>
                  <a:pt x="2765" y="5011"/>
                </a:lnTo>
                <a:lnTo>
                  <a:pt x="2756" y="5002"/>
                </a:lnTo>
                <a:lnTo>
                  <a:pt x="2745" y="4993"/>
                </a:lnTo>
                <a:lnTo>
                  <a:pt x="2734" y="4986"/>
                </a:lnTo>
                <a:lnTo>
                  <a:pt x="2722" y="4981"/>
                </a:lnTo>
                <a:lnTo>
                  <a:pt x="2709" y="4976"/>
                </a:lnTo>
                <a:lnTo>
                  <a:pt x="2696" y="4973"/>
                </a:lnTo>
                <a:lnTo>
                  <a:pt x="2682" y="4971"/>
                </a:lnTo>
                <a:lnTo>
                  <a:pt x="2669" y="4970"/>
                </a:lnTo>
                <a:lnTo>
                  <a:pt x="1611" y="4970"/>
                </a:lnTo>
                <a:lnTo>
                  <a:pt x="1611" y="4696"/>
                </a:lnTo>
                <a:lnTo>
                  <a:pt x="2611" y="4696"/>
                </a:lnTo>
                <a:lnTo>
                  <a:pt x="2611" y="4696"/>
                </a:lnTo>
                <a:lnTo>
                  <a:pt x="2630" y="4695"/>
                </a:lnTo>
                <a:lnTo>
                  <a:pt x="2649" y="4691"/>
                </a:lnTo>
                <a:lnTo>
                  <a:pt x="2668" y="4686"/>
                </a:lnTo>
                <a:lnTo>
                  <a:pt x="2686" y="4680"/>
                </a:lnTo>
                <a:lnTo>
                  <a:pt x="2702" y="4672"/>
                </a:lnTo>
                <a:lnTo>
                  <a:pt x="2719" y="4662"/>
                </a:lnTo>
                <a:lnTo>
                  <a:pt x="2734" y="4652"/>
                </a:lnTo>
                <a:lnTo>
                  <a:pt x="2747" y="4638"/>
                </a:lnTo>
                <a:lnTo>
                  <a:pt x="2759" y="4625"/>
                </a:lnTo>
                <a:lnTo>
                  <a:pt x="2771" y="4610"/>
                </a:lnTo>
                <a:lnTo>
                  <a:pt x="2781" y="4595"/>
                </a:lnTo>
                <a:lnTo>
                  <a:pt x="2789" y="4577"/>
                </a:lnTo>
                <a:lnTo>
                  <a:pt x="2795" y="4560"/>
                </a:lnTo>
                <a:lnTo>
                  <a:pt x="2800" y="4541"/>
                </a:lnTo>
                <a:lnTo>
                  <a:pt x="2803" y="4522"/>
                </a:lnTo>
                <a:lnTo>
                  <a:pt x="2804" y="4502"/>
                </a:lnTo>
                <a:lnTo>
                  <a:pt x="2804" y="4066"/>
                </a:lnTo>
                <a:lnTo>
                  <a:pt x="2804" y="4066"/>
                </a:lnTo>
                <a:lnTo>
                  <a:pt x="2803" y="4046"/>
                </a:lnTo>
                <a:lnTo>
                  <a:pt x="2800" y="4026"/>
                </a:lnTo>
                <a:lnTo>
                  <a:pt x="2795" y="4007"/>
                </a:lnTo>
                <a:lnTo>
                  <a:pt x="2788" y="3988"/>
                </a:lnTo>
                <a:lnTo>
                  <a:pt x="2780" y="3971"/>
                </a:lnTo>
                <a:lnTo>
                  <a:pt x="2770" y="3955"/>
                </a:lnTo>
                <a:lnTo>
                  <a:pt x="2758" y="3939"/>
                </a:lnTo>
                <a:lnTo>
                  <a:pt x="2745" y="3925"/>
                </a:lnTo>
                <a:lnTo>
                  <a:pt x="2731" y="3912"/>
                </a:lnTo>
                <a:lnTo>
                  <a:pt x="2716" y="3901"/>
                </a:lnTo>
                <a:lnTo>
                  <a:pt x="2699" y="3891"/>
                </a:lnTo>
                <a:lnTo>
                  <a:pt x="2682" y="3882"/>
                </a:lnTo>
                <a:lnTo>
                  <a:pt x="2664" y="3875"/>
                </a:lnTo>
                <a:lnTo>
                  <a:pt x="2644" y="3870"/>
                </a:lnTo>
                <a:lnTo>
                  <a:pt x="2624" y="3867"/>
                </a:lnTo>
                <a:lnTo>
                  <a:pt x="2603" y="3866"/>
                </a:lnTo>
                <a:lnTo>
                  <a:pt x="1413" y="3866"/>
                </a:lnTo>
                <a:lnTo>
                  <a:pt x="1413" y="3866"/>
                </a:lnTo>
                <a:lnTo>
                  <a:pt x="1385" y="3841"/>
                </a:lnTo>
                <a:lnTo>
                  <a:pt x="1349" y="3808"/>
                </a:lnTo>
                <a:lnTo>
                  <a:pt x="1309" y="3770"/>
                </a:lnTo>
                <a:lnTo>
                  <a:pt x="1268" y="3729"/>
                </a:lnTo>
                <a:lnTo>
                  <a:pt x="1184" y="3646"/>
                </a:lnTo>
                <a:lnTo>
                  <a:pt x="1118" y="3577"/>
                </a:lnTo>
                <a:lnTo>
                  <a:pt x="1031" y="3485"/>
                </a:lnTo>
                <a:lnTo>
                  <a:pt x="1031" y="3485"/>
                </a:lnTo>
                <a:lnTo>
                  <a:pt x="953" y="3403"/>
                </a:lnTo>
                <a:lnTo>
                  <a:pt x="877" y="3322"/>
                </a:lnTo>
                <a:lnTo>
                  <a:pt x="805" y="3243"/>
                </a:lnTo>
                <a:lnTo>
                  <a:pt x="735" y="3163"/>
                </a:lnTo>
                <a:lnTo>
                  <a:pt x="701" y="3124"/>
                </a:lnTo>
                <a:lnTo>
                  <a:pt x="668" y="3084"/>
                </a:lnTo>
                <a:lnTo>
                  <a:pt x="637" y="3045"/>
                </a:lnTo>
                <a:lnTo>
                  <a:pt x="606" y="3005"/>
                </a:lnTo>
                <a:lnTo>
                  <a:pt x="577" y="2965"/>
                </a:lnTo>
                <a:lnTo>
                  <a:pt x="548" y="2924"/>
                </a:lnTo>
                <a:lnTo>
                  <a:pt x="522" y="2883"/>
                </a:lnTo>
                <a:lnTo>
                  <a:pt x="495" y="2843"/>
                </a:lnTo>
                <a:lnTo>
                  <a:pt x="471" y="2801"/>
                </a:lnTo>
                <a:lnTo>
                  <a:pt x="446" y="2759"/>
                </a:lnTo>
                <a:lnTo>
                  <a:pt x="425" y="2716"/>
                </a:lnTo>
                <a:lnTo>
                  <a:pt x="404" y="2672"/>
                </a:lnTo>
                <a:lnTo>
                  <a:pt x="384" y="2627"/>
                </a:lnTo>
                <a:lnTo>
                  <a:pt x="366" y="2582"/>
                </a:lnTo>
                <a:lnTo>
                  <a:pt x="350" y="2537"/>
                </a:lnTo>
                <a:lnTo>
                  <a:pt x="334" y="2490"/>
                </a:lnTo>
                <a:lnTo>
                  <a:pt x="321" y="2441"/>
                </a:lnTo>
                <a:lnTo>
                  <a:pt x="310" y="2392"/>
                </a:lnTo>
                <a:lnTo>
                  <a:pt x="300" y="2342"/>
                </a:lnTo>
                <a:lnTo>
                  <a:pt x="291" y="2290"/>
                </a:lnTo>
                <a:lnTo>
                  <a:pt x="284" y="2237"/>
                </a:lnTo>
                <a:lnTo>
                  <a:pt x="279" y="2182"/>
                </a:lnTo>
                <a:lnTo>
                  <a:pt x="277" y="2126"/>
                </a:lnTo>
                <a:lnTo>
                  <a:pt x="276" y="2069"/>
                </a:lnTo>
                <a:lnTo>
                  <a:pt x="276" y="2069"/>
                </a:lnTo>
                <a:lnTo>
                  <a:pt x="276" y="2023"/>
                </a:lnTo>
                <a:lnTo>
                  <a:pt x="278" y="1977"/>
                </a:lnTo>
                <a:lnTo>
                  <a:pt x="281" y="1931"/>
                </a:lnTo>
                <a:lnTo>
                  <a:pt x="285" y="1887"/>
                </a:lnTo>
                <a:lnTo>
                  <a:pt x="290" y="1842"/>
                </a:lnTo>
                <a:lnTo>
                  <a:pt x="297" y="1797"/>
                </a:lnTo>
                <a:lnTo>
                  <a:pt x="304" y="1753"/>
                </a:lnTo>
                <a:lnTo>
                  <a:pt x="313" y="1708"/>
                </a:lnTo>
                <a:lnTo>
                  <a:pt x="322" y="1665"/>
                </a:lnTo>
                <a:lnTo>
                  <a:pt x="332" y="1622"/>
                </a:lnTo>
                <a:lnTo>
                  <a:pt x="344" y="1579"/>
                </a:lnTo>
                <a:lnTo>
                  <a:pt x="357" y="1537"/>
                </a:lnTo>
                <a:lnTo>
                  <a:pt x="370" y="1495"/>
                </a:lnTo>
                <a:lnTo>
                  <a:pt x="385" y="1454"/>
                </a:lnTo>
                <a:lnTo>
                  <a:pt x="400" y="1412"/>
                </a:lnTo>
                <a:lnTo>
                  <a:pt x="417" y="1372"/>
                </a:lnTo>
                <a:lnTo>
                  <a:pt x="434" y="1333"/>
                </a:lnTo>
                <a:lnTo>
                  <a:pt x="452" y="1293"/>
                </a:lnTo>
                <a:lnTo>
                  <a:pt x="472" y="1254"/>
                </a:lnTo>
                <a:lnTo>
                  <a:pt x="492" y="1215"/>
                </a:lnTo>
                <a:lnTo>
                  <a:pt x="514" y="1177"/>
                </a:lnTo>
                <a:lnTo>
                  <a:pt x="536" y="1141"/>
                </a:lnTo>
                <a:lnTo>
                  <a:pt x="558" y="1104"/>
                </a:lnTo>
                <a:lnTo>
                  <a:pt x="583" y="1067"/>
                </a:lnTo>
                <a:lnTo>
                  <a:pt x="607" y="1032"/>
                </a:lnTo>
                <a:lnTo>
                  <a:pt x="633" y="997"/>
                </a:lnTo>
                <a:lnTo>
                  <a:pt x="658" y="963"/>
                </a:lnTo>
                <a:lnTo>
                  <a:pt x="686" y="930"/>
                </a:lnTo>
                <a:lnTo>
                  <a:pt x="713" y="897"/>
                </a:lnTo>
                <a:lnTo>
                  <a:pt x="742" y="864"/>
                </a:lnTo>
                <a:lnTo>
                  <a:pt x="771" y="833"/>
                </a:lnTo>
                <a:lnTo>
                  <a:pt x="801" y="802"/>
                </a:lnTo>
                <a:lnTo>
                  <a:pt x="832" y="772"/>
                </a:lnTo>
                <a:lnTo>
                  <a:pt x="864" y="743"/>
                </a:lnTo>
                <a:lnTo>
                  <a:pt x="896" y="714"/>
                </a:lnTo>
                <a:lnTo>
                  <a:pt x="928" y="686"/>
                </a:lnTo>
                <a:lnTo>
                  <a:pt x="962" y="659"/>
                </a:lnTo>
                <a:lnTo>
                  <a:pt x="997" y="633"/>
                </a:lnTo>
                <a:lnTo>
                  <a:pt x="1031" y="607"/>
                </a:lnTo>
                <a:lnTo>
                  <a:pt x="1067" y="583"/>
                </a:lnTo>
                <a:lnTo>
                  <a:pt x="1103" y="559"/>
                </a:lnTo>
                <a:lnTo>
                  <a:pt x="1139" y="536"/>
                </a:lnTo>
                <a:lnTo>
                  <a:pt x="1177" y="514"/>
                </a:lnTo>
                <a:lnTo>
                  <a:pt x="1215" y="493"/>
                </a:lnTo>
                <a:lnTo>
                  <a:pt x="1253" y="472"/>
                </a:lnTo>
                <a:lnTo>
                  <a:pt x="1292" y="453"/>
                </a:lnTo>
                <a:lnTo>
                  <a:pt x="1331" y="435"/>
                </a:lnTo>
                <a:lnTo>
                  <a:pt x="1372" y="417"/>
                </a:lnTo>
                <a:lnTo>
                  <a:pt x="1411" y="401"/>
                </a:lnTo>
                <a:lnTo>
                  <a:pt x="1452" y="385"/>
                </a:lnTo>
                <a:lnTo>
                  <a:pt x="1494" y="370"/>
                </a:lnTo>
                <a:lnTo>
                  <a:pt x="1536" y="357"/>
                </a:lnTo>
                <a:lnTo>
                  <a:pt x="1578" y="344"/>
                </a:lnTo>
                <a:lnTo>
                  <a:pt x="1621" y="333"/>
                </a:lnTo>
                <a:lnTo>
                  <a:pt x="1664" y="322"/>
                </a:lnTo>
                <a:lnTo>
                  <a:pt x="1708" y="312"/>
                </a:lnTo>
                <a:lnTo>
                  <a:pt x="1752" y="304"/>
                </a:lnTo>
                <a:lnTo>
                  <a:pt x="1795" y="297"/>
                </a:lnTo>
                <a:lnTo>
                  <a:pt x="1840" y="291"/>
                </a:lnTo>
                <a:lnTo>
                  <a:pt x="1885" y="286"/>
                </a:lnTo>
                <a:lnTo>
                  <a:pt x="1931" y="282"/>
                </a:lnTo>
                <a:lnTo>
                  <a:pt x="1976" y="279"/>
                </a:lnTo>
                <a:lnTo>
                  <a:pt x="2022" y="277"/>
                </a:lnTo>
                <a:lnTo>
                  <a:pt x="2069" y="277"/>
                </a:lnTo>
                <a:lnTo>
                  <a:pt x="2069" y="277"/>
                </a:lnTo>
                <a:lnTo>
                  <a:pt x="2114" y="277"/>
                </a:lnTo>
                <a:lnTo>
                  <a:pt x="2160" y="279"/>
                </a:lnTo>
                <a:lnTo>
                  <a:pt x="2206" y="282"/>
                </a:lnTo>
                <a:lnTo>
                  <a:pt x="2251" y="286"/>
                </a:lnTo>
                <a:lnTo>
                  <a:pt x="2296" y="291"/>
                </a:lnTo>
                <a:lnTo>
                  <a:pt x="2341" y="297"/>
                </a:lnTo>
                <a:lnTo>
                  <a:pt x="2385" y="304"/>
                </a:lnTo>
                <a:lnTo>
                  <a:pt x="2429" y="312"/>
                </a:lnTo>
                <a:lnTo>
                  <a:pt x="2472" y="322"/>
                </a:lnTo>
                <a:lnTo>
                  <a:pt x="2516" y="333"/>
                </a:lnTo>
                <a:lnTo>
                  <a:pt x="2559" y="344"/>
                </a:lnTo>
                <a:lnTo>
                  <a:pt x="2600" y="357"/>
                </a:lnTo>
                <a:lnTo>
                  <a:pt x="2642" y="370"/>
                </a:lnTo>
                <a:lnTo>
                  <a:pt x="2684" y="385"/>
                </a:lnTo>
                <a:lnTo>
                  <a:pt x="2725" y="401"/>
                </a:lnTo>
                <a:lnTo>
                  <a:pt x="2765" y="417"/>
                </a:lnTo>
                <a:lnTo>
                  <a:pt x="2805" y="435"/>
                </a:lnTo>
                <a:lnTo>
                  <a:pt x="2845" y="453"/>
                </a:lnTo>
                <a:lnTo>
                  <a:pt x="2884" y="472"/>
                </a:lnTo>
                <a:lnTo>
                  <a:pt x="2921" y="493"/>
                </a:lnTo>
                <a:lnTo>
                  <a:pt x="2959" y="514"/>
                </a:lnTo>
                <a:lnTo>
                  <a:pt x="2997" y="536"/>
                </a:lnTo>
                <a:lnTo>
                  <a:pt x="3033" y="559"/>
                </a:lnTo>
                <a:lnTo>
                  <a:pt x="3069" y="583"/>
                </a:lnTo>
                <a:lnTo>
                  <a:pt x="3105" y="607"/>
                </a:lnTo>
                <a:lnTo>
                  <a:pt x="3139" y="633"/>
                </a:lnTo>
                <a:lnTo>
                  <a:pt x="3174" y="659"/>
                </a:lnTo>
                <a:lnTo>
                  <a:pt x="3208" y="686"/>
                </a:lnTo>
                <a:lnTo>
                  <a:pt x="3240" y="714"/>
                </a:lnTo>
                <a:lnTo>
                  <a:pt x="3273" y="743"/>
                </a:lnTo>
                <a:lnTo>
                  <a:pt x="3305" y="772"/>
                </a:lnTo>
                <a:lnTo>
                  <a:pt x="3335" y="802"/>
                </a:lnTo>
                <a:lnTo>
                  <a:pt x="3365" y="833"/>
                </a:lnTo>
                <a:lnTo>
                  <a:pt x="3394" y="864"/>
                </a:lnTo>
                <a:lnTo>
                  <a:pt x="3423" y="897"/>
                </a:lnTo>
                <a:lnTo>
                  <a:pt x="3450" y="930"/>
                </a:lnTo>
                <a:lnTo>
                  <a:pt x="3478" y="963"/>
                </a:lnTo>
                <a:lnTo>
                  <a:pt x="3504" y="997"/>
                </a:lnTo>
                <a:lnTo>
                  <a:pt x="3530" y="1032"/>
                </a:lnTo>
                <a:lnTo>
                  <a:pt x="3554" y="1067"/>
                </a:lnTo>
                <a:lnTo>
                  <a:pt x="3578" y="1104"/>
                </a:lnTo>
                <a:lnTo>
                  <a:pt x="3601" y="1141"/>
                </a:lnTo>
                <a:lnTo>
                  <a:pt x="3622" y="1177"/>
                </a:lnTo>
                <a:lnTo>
                  <a:pt x="3644" y="1215"/>
                </a:lnTo>
                <a:lnTo>
                  <a:pt x="3664" y="1254"/>
                </a:lnTo>
                <a:lnTo>
                  <a:pt x="3684" y="1293"/>
                </a:lnTo>
                <a:lnTo>
                  <a:pt x="3702" y="1333"/>
                </a:lnTo>
                <a:lnTo>
                  <a:pt x="3719" y="1372"/>
                </a:lnTo>
                <a:lnTo>
                  <a:pt x="3736" y="1412"/>
                </a:lnTo>
                <a:lnTo>
                  <a:pt x="3752" y="1454"/>
                </a:lnTo>
                <a:lnTo>
                  <a:pt x="3766" y="1495"/>
                </a:lnTo>
                <a:lnTo>
                  <a:pt x="3779" y="1537"/>
                </a:lnTo>
                <a:lnTo>
                  <a:pt x="3793" y="1579"/>
                </a:lnTo>
                <a:lnTo>
                  <a:pt x="3804" y="1622"/>
                </a:lnTo>
                <a:lnTo>
                  <a:pt x="3814" y="1665"/>
                </a:lnTo>
                <a:lnTo>
                  <a:pt x="3824" y="1708"/>
                </a:lnTo>
                <a:lnTo>
                  <a:pt x="3832" y="1753"/>
                </a:lnTo>
                <a:lnTo>
                  <a:pt x="3839" y="1797"/>
                </a:lnTo>
                <a:lnTo>
                  <a:pt x="3846" y="1842"/>
                </a:lnTo>
                <a:lnTo>
                  <a:pt x="3851" y="1887"/>
                </a:lnTo>
                <a:lnTo>
                  <a:pt x="3855" y="1931"/>
                </a:lnTo>
                <a:lnTo>
                  <a:pt x="3858" y="1977"/>
                </a:lnTo>
                <a:lnTo>
                  <a:pt x="3860" y="2023"/>
                </a:lnTo>
                <a:lnTo>
                  <a:pt x="3861" y="2069"/>
                </a:lnTo>
                <a:lnTo>
                  <a:pt x="3861" y="2069"/>
                </a:lnTo>
                <a:lnTo>
                  <a:pt x="3860" y="2126"/>
                </a:lnTo>
                <a:lnTo>
                  <a:pt x="3857" y="2182"/>
                </a:lnTo>
                <a:lnTo>
                  <a:pt x="3852" y="2237"/>
                </a:lnTo>
                <a:lnTo>
                  <a:pt x="3846" y="2290"/>
                </a:lnTo>
                <a:lnTo>
                  <a:pt x="3837" y="2342"/>
                </a:lnTo>
                <a:lnTo>
                  <a:pt x="3827" y="2392"/>
                </a:lnTo>
                <a:lnTo>
                  <a:pt x="3815" y="2441"/>
                </a:lnTo>
                <a:lnTo>
                  <a:pt x="3802" y="2490"/>
                </a:lnTo>
                <a:lnTo>
                  <a:pt x="3786" y="2537"/>
                </a:lnTo>
                <a:lnTo>
                  <a:pt x="3770" y="2582"/>
                </a:lnTo>
                <a:lnTo>
                  <a:pt x="3752" y="2627"/>
                </a:lnTo>
                <a:lnTo>
                  <a:pt x="3732" y="2672"/>
                </a:lnTo>
                <a:lnTo>
                  <a:pt x="3712" y="2716"/>
                </a:lnTo>
                <a:lnTo>
                  <a:pt x="3690" y="2759"/>
                </a:lnTo>
                <a:lnTo>
                  <a:pt x="3666" y="2801"/>
                </a:lnTo>
                <a:lnTo>
                  <a:pt x="3641" y="2843"/>
                </a:lnTo>
                <a:lnTo>
                  <a:pt x="3615" y="2883"/>
                </a:lnTo>
                <a:lnTo>
                  <a:pt x="3588" y="2924"/>
                </a:lnTo>
                <a:lnTo>
                  <a:pt x="3559" y="2965"/>
                </a:lnTo>
                <a:lnTo>
                  <a:pt x="3530" y="3005"/>
                </a:lnTo>
                <a:lnTo>
                  <a:pt x="3499" y="3045"/>
                </a:lnTo>
                <a:lnTo>
                  <a:pt x="3468" y="3084"/>
                </a:lnTo>
                <a:lnTo>
                  <a:pt x="3435" y="3124"/>
                </a:lnTo>
                <a:lnTo>
                  <a:pt x="3401" y="3163"/>
                </a:lnTo>
                <a:lnTo>
                  <a:pt x="3332" y="3243"/>
                </a:lnTo>
                <a:lnTo>
                  <a:pt x="3259" y="3322"/>
                </a:lnTo>
                <a:lnTo>
                  <a:pt x="3183" y="3403"/>
                </a:lnTo>
                <a:lnTo>
                  <a:pt x="3106" y="3485"/>
                </a:lnTo>
                <a:lnTo>
                  <a:pt x="3019" y="3577"/>
                </a:lnTo>
                <a:lnTo>
                  <a:pt x="3019" y="3577"/>
                </a:lnTo>
                <a:lnTo>
                  <a:pt x="3010" y="3587"/>
                </a:lnTo>
                <a:lnTo>
                  <a:pt x="3002" y="3599"/>
                </a:lnTo>
                <a:lnTo>
                  <a:pt x="2995" y="3611"/>
                </a:lnTo>
                <a:lnTo>
                  <a:pt x="2990" y="3623"/>
                </a:lnTo>
                <a:lnTo>
                  <a:pt x="2986" y="3636"/>
                </a:lnTo>
                <a:lnTo>
                  <a:pt x="2983" y="3649"/>
                </a:lnTo>
                <a:lnTo>
                  <a:pt x="2982" y="3662"/>
                </a:lnTo>
                <a:lnTo>
                  <a:pt x="2982" y="3675"/>
                </a:lnTo>
                <a:lnTo>
                  <a:pt x="2983" y="3688"/>
                </a:lnTo>
                <a:lnTo>
                  <a:pt x="2985" y="3702"/>
                </a:lnTo>
                <a:lnTo>
                  <a:pt x="2988" y="3715"/>
                </a:lnTo>
                <a:lnTo>
                  <a:pt x="2993" y="3727"/>
                </a:lnTo>
                <a:lnTo>
                  <a:pt x="2999" y="3739"/>
                </a:lnTo>
                <a:lnTo>
                  <a:pt x="3006" y="3751"/>
                </a:lnTo>
                <a:lnTo>
                  <a:pt x="3015" y="3762"/>
                </a:lnTo>
                <a:lnTo>
                  <a:pt x="3024" y="3772"/>
                </a:lnTo>
                <a:lnTo>
                  <a:pt x="3024" y="3772"/>
                </a:lnTo>
                <a:lnTo>
                  <a:pt x="3036" y="3781"/>
                </a:lnTo>
                <a:lnTo>
                  <a:pt x="3047" y="3789"/>
                </a:lnTo>
                <a:lnTo>
                  <a:pt x="3059" y="3796"/>
                </a:lnTo>
                <a:lnTo>
                  <a:pt x="3071" y="3801"/>
                </a:lnTo>
                <a:lnTo>
                  <a:pt x="3083" y="3805"/>
                </a:lnTo>
                <a:lnTo>
                  <a:pt x="3097" y="3808"/>
                </a:lnTo>
                <a:lnTo>
                  <a:pt x="3110" y="3809"/>
                </a:lnTo>
                <a:lnTo>
                  <a:pt x="3123" y="3810"/>
                </a:lnTo>
                <a:lnTo>
                  <a:pt x="3136" y="3809"/>
                </a:lnTo>
                <a:lnTo>
                  <a:pt x="3150" y="3806"/>
                </a:lnTo>
                <a:lnTo>
                  <a:pt x="3162" y="3803"/>
                </a:lnTo>
                <a:lnTo>
                  <a:pt x="3175" y="3798"/>
                </a:lnTo>
                <a:lnTo>
                  <a:pt x="3186" y="3792"/>
                </a:lnTo>
                <a:lnTo>
                  <a:pt x="3199" y="3784"/>
                </a:lnTo>
                <a:lnTo>
                  <a:pt x="3209" y="3776"/>
                </a:lnTo>
                <a:lnTo>
                  <a:pt x="3219" y="3766"/>
                </a:lnTo>
                <a:lnTo>
                  <a:pt x="3306" y="3675"/>
                </a:lnTo>
                <a:lnTo>
                  <a:pt x="3306" y="3675"/>
                </a:lnTo>
                <a:lnTo>
                  <a:pt x="3385" y="3591"/>
                </a:lnTo>
                <a:lnTo>
                  <a:pt x="3463" y="3507"/>
                </a:lnTo>
                <a:lnTo>
                  <a:pt x="3541" y="3422"/>
                </a:lnTo>
                <a:lnTo>
                  <a:pt x="3579" y="3379"/>
                </a:lnTo>
                <a:lnTo>
                  <a:pt x="3615" y="3336"/>
                </a:lnTo>
                <a:lnTo>
                  <a:pt x="3652" y="3294"/>
                </a:lnTo>
                <a:lnTo>
                  <a:pt x="3688" y="3250"/>
                </a:lnTo>
                <a:lnTo>
                  <a:pt x="3722" y="3206"/>
                </a:lnTo>
                <a:lnTo>
                  <a:pt x="3756" y="3161"/>
                </a:lnTo>
                <a:lnTo>
                  <a:pt x="3789" y="3116"/>
                </a:lnTo>
                <a:lnTo>
                  <a:pt x="3821" y="3070"/>
                </a:lnTo>
                <a:lnTo>
                  <a:pt x="3852" y="3024"/>
                </a:lnTo>
                <a:lnTo>
                  <a:pt x="3881" y="2977"/>
                </a:lnTo>
                <a:lnTo>
                  <a:pt x="3910" y="2928"/>
                </a:lnTo>
                <a:lnTo>
                  <a:pt x="3936" y="2879"/>
                </a:lnTo>
                <a:lnTo>
                  <a:pt x="3962" y="2830"/>
                </a:lnTo>
                <a:lnTo>
                  <a:pt x="3986" y="2779"/>
                </a:lnTo>
                <a:lnTo>
                  <a:pt x="4009" y="2727"/>
                </a:lnTo>
                <a:lnTo>
                  <a:pt x="4030" y="2674"/>
                </a:lnTo>
                <a:lnTo>
                  <a:pt x="4049" y="2620"/>
                </a:lnTo>
                <a:lnTo>
                  <a:pt x="4067" y="2565"/>
                </a:lnTo>
                <a:lnTo>
                  <a:pt x="4082" y="2508"/>
                </a:lnTo>
                <a:lnTo>
                  <a:pt x="4096" y="2450"/>
                </a:lnTo>
                <a:lnTo>
                  <a:pt x="4108" y="2391"/>
                </a:lnTo>
                <a:lnTo>
                  <a:pt x="4118" y="2329"/>
                </a:lnTo>
                <a:lnTo>
                  <a:pt x="4126" y="2267"/>
                </a:lnTo>
                <a:lnTo>
                  <a:pt x="4132" y="2203"/>
                </a:lnTo>
                <a:lnTo>
                  <a:pt x="4135" y="2137"/>
                </a:lnTo>
                <a:lnTo>
                  <a:pt x="4136" y="2069"/>
                </a:lnTo>
                <a:lnTo>
                  <a:pt x="4136" y="2069"/>
                </a:lnTo>
                <a:lnTo>
                  <a:pt x="4136" y="2016"/>
                </a:lnTo>
                <a:lnTo>
                  <a:pt x="4134" y="1963"/>
                </a:lnTo>
                <a:lnTo>
                  <a:pt x="4130" y="1910"/>
                </a:lnTo>
                <a:lnTo>
                  <a:pt x="4126" y="1858"/>
                </a:lnTo>
                <a:lnTo>
                  <a:pt x="4120" y="1806"/>
                </a:lnTo>
                <a:lnTo>
                  <a:pt x="4113" y="1755"/>
                </a:lnTo>
                <a:lnTo>
                  <a:pt x="4103" y="1704"/>
                </a:lnTo>
                <a:lnTo>
                  <a:pt x="4094" y="1653"/>
                </a:lnTo>
                <a:lnTo>
                  <a:pt x="4083" y="1603"/>
                </a:lnTo>
                <a:lnTo>
                  <a:pt x="4071" y="1553"/>
                </a:lnTo>
                <a:lnTo>
                  <a:pt x="4058" y="1504"/>
                </a:lnTo>
                <a:lnTo>
                  <a:pt x="4043" y="1455"/>
                </a:lnTo>
                <a:lnTo>
                  <a:pt x="4027" y="1406"/>
                </a:lnTo>
                <a:lnTo>
                  <a:pt x="4011" y="1359"/>
                </a:lnTo>
                <a:lnTo>
                  <a:pt x="3992" y="1311"/>
                </a:lnTo>
                <a:lnTo>
                  <a:pt x="3973" y="1265"/>
                </a:lnTo>
                <a:lnTo>
                  <a:pt x="3954" y="1218"/>
                </a:lnTo>
                <a:lnTo>
                  <a:pt x="3932" y="1173"/>
                </a:lnTo>
                <a:lnTo>
                  <a:pt x="3910" y="1128"/>
                </a:lnTo>
                <a:lnTo>
                  <a:pt x="3886" y="1084"/>
                </a:lnTo>
                <a:lnTo>
                  <a:pt x="3862" y="1040"/>
                </a:lnTo>
                <a:lnTo>
                  <a:pt x="3836" y="997"/>
                </a:lnTo>
                <a:lnTo>
                  <a:pt x="3810" y="955"/>
                </a:lnTo>
                <a:lnTo>
                  <a:pt x="3782" y="913"/>
                </a:lnTo>
                <a:lnTo>
                  <a:pt x="3754" y="872"/>
                </a:lnTo>
                <a:lnTo>
                  <a:pt x="3724" y="833"/>
                </a:lnTo>
                <a:lnTo>
                  <a:pt x="3695" y="793"/>
                </a:lnTo>
                <a:lnTo>
                  <a:pt x="3663" y="754"/>
                </a:lnTo>
                <a:lnTo>
                  <a:pt x="3632" y="716"/>
                </a:lnTo>
                <a:lnTo>
                  <a:pt x="3598" y="679"/>
                </a:lnTo>
                <a:lnTo>
                  <a:pt x="3564" y="643"/>
                </a:lnTo>
                <a:lnTo>
                  <a:pt x="3530" y="607"/>
                </a:lnTo>
                <a:lnTo>
                  <a:pt x="3494" y="572"/>
                </a:lnTo>
                <a:lnTo>
                  <a:pt x="3458" y="539"/>
                </a:lnTo>
                <a:lnTo>
                  <a:pt x="3421" y="505"/>
                </a:lnTo>
                <a:lnTo>
                  <a:pt x="3383" y="473"/>
                </a:lnTo>
                <a:lnTo>
                  <a:pt x="3344" y="442"/>
                </a:lnTo>
                <a:lnTo>
                  <a:pt x="3305" y="411"/>
                </a:lnTo>
                <a:lnTo>
                  <a:pt x="3265" y="383"/>
                </a:lnTo>
                <a:lnTo>
                  <a:pt x="3224" y="354"/>
                </a:lnTo>
                <a:lnTo>
                  <a:pt x="3182" y="327"/>
                </a:lnTo>
                <a:lnTo>
                  <a:pt x="3139" y="300"/>
                </a:lnTo>
                <a:lnTo>
                  <a:pt x="3097" y="274"/>
                </a:lnTo>
                <a:lnTo>
                  <a:pt x="3053" y="250"/>
                </a:lnTo>
                <a:lnTo>
                  <a:pt x="3009" y="227"/>
                </a:lnTo>
                <a:lnTo>
                  <a:pt x="2964" y="204"/>
                </a:lnTo>
                <a:lnTo>
                  <a:pt x="2918" y="183"/>
                </a:lnTo>
                <a:lnTo>
                  <a:pt x="2872" y="163"/>
                </a:lnTo>
                <a:lnTo>
                  <a:pt x="2826" y="144"/>
                </a:lnTo>
                <a:lnTo>
                  <a:pt x="2779" y="126"/>
                </a:lnTo>
                <a:lnTo>
                  <a:pt x="2731" y="109"/>
                </a:lnTo>
                <a:lnTo>
                  <a:pt x="2683" y="93"/>
                </a:lnTo>
                <a:lnTo>
                  <a:pt x="2634" y="79"/>
                </a:lnTo>
                <a:lnTo>
                  <a:pt x="2584" y="65"/>
                </a:lnTo>
                <a:lnTo>
                  <a:pt x="2534" y="53"/>
                </a:lnTo>
                <a:lnTo>
                  <a:pt x="2484" y="42"/>
                </a:lnTo>
                <a:lnTo>
                  <a:pt x="2433" y="33"/>
                </a:lnTo>
                <a:lnTo>
                  <a:pt x="2382" y="23"/>
                </a:lnTo>
                <a:lnTo>
                  <a:pt x="2331" y="16"/>
                </a:lnTo>
                <a:lnTo>
                  <a:pt x="2279" y="10"/>
                </a:lnTo>
                <a:lnTo>
                  <a:pt x="2227" y="6"/>
                </a:lnTo>
                <a:lnTo>
                  <a:pt x="2174" y="3"/>
                </a:lnTo>
                <a:lnTo>
                  <a:pt x="2121" y="1"/>
                </a:lnTo>
                <a:lnTo>
                  <a:pt x="2069" y="0"/>
                </a:lnTo>
                <a:lnTo>
                  <a:pt x="2069" y="0"/>
                </a:lnTo>
                <a:close/>
              </a:path>
            </a:pathLst>
          </a:custGeom>
          <a:solidFill>
            <a:srgbClr val="00875A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de-DE" sz="24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ADAF7C3-7432-355A-A8BC-190B8457A646}"/>
              </a:ext>
            </a:extLst>
          </p:cNvPr>
          <p:cNvSpPr txBox="1"/>
          <p:nvPr/>
        </p:nvSpPr>
        <p:spPr>
          <a:xfrm>
            <a:off x="2904484" y="4906711"/>
            <a:ext cx="7536837" cy="1179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Bef>
                <a:spcPts val="800"/>
              </a:spcBef>
              <a:defRPr/>
            </a:pPr>
            <a:r>
              <a:rPr lang="de-DE" sz="2133" dirty="0">
                <a:latin typeface="Calibri"/>
              </a:rPr>
              <a:t>Gründung gemeinsamer </a:t>
            </a:r>
            <a:r>
              <a:rPr lang="de-DE" sz="2133" b="1" dirty="0">
                <a:latin typeface="Calibri"/>
              </a:rPr>
              <a:t>Betreibergesellschaften</a:t>
            </a:r>
            <a:r>
              <a:rPr lang="de-DE" sz="2133" dirty="0">
                <a:latin typeface="Calibri"/>
              </a:rPr>
              <a:t> auf Wunsch der Kommunen</a:t>
            </a:r>
            <a:endParaRPr lang="de-DE" sz="1867" dirty="0">
              <a:latin typeface="Calibri"/>
            </a:endParaRPr>
          </a:p>
          <a:p>
            <a:pPr defTabSz="1219170">
              <a:spcBef>
                <a:spcPts val="800"/>
              </a:spcBef>
              <a:defRPr/>
            </a:pPr>
            <a:r>
              <a:rPr lang="de-DE" sz="2133" b="1" dirty="0">
                <a:solidFill>
                  <a:srgbClr val="005F69"/>
                </a:solidFill>
                <a:latin typeface="Calibri"/>
              </a:rPr>
              <a:t> </a:t>
            </a:r>
            <a:endParaRPr lang="de-DE" sz="2133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9" b="1653"/>
          <a:stretch/>
        </p:blipFill>
        <p:spPr>
          <a:xfrm>
            <a:off x="-36919" y="-57150"/>
            <a:ext cx="12228918" cy="589902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B29C0DD-CAB2-CE44-BC96-74B00FC8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20505161">
            <a:off x="-474322" y="-560647"/>
            <a:ext cx="15072728" cy="6973039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110734" y="5788241"/>
            <a:ext cx="12228917" cy="1069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/>
          </a:p>
        </p:txBody>
      </p:sp>
      <p:sp>
        <p:nvSpPr>
          <p:cNvPr id="10" name="Textplatzhalter 3"/>
          <p:cNvSpPr txBox="1">
            <a:spLocks/>
          </p:cNvSpPr>
          <p:nvPr/>
        </p:nvSpPr>
        <p:spPr>
          <a:xfrm>
            <a:off x="4177908" y="5981488"/>
            <a:ext cx="6986993" cy="4247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2400" b="1" cap="all" dirty="0" err="1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wärmeplanung</a:t>
            </a:r>
            <a:r>
              <a:rPr lang="de-DE" sz="2400" b="1" cap="all" dirty="0" smtClean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cap="all" dirty="0">
                <a:solidFill>
                  <a:srgbClr val="0054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wärmewendestrategie</a:t>
            </a:r>
            <a:endParaRPr lang="de-DE" sz="2000" cap="all" dirty="0">
              <a:solidFill>
                <a:srgbClr val="0054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36" y="6030498"/>
            <a:ext cx="2991503" cy="53693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78025" y="6502262"/>
            <a:ext cx="253798" cy="253798"/>
          </a:xfrm>
          <a:prstGeom prst="rect">
            <a:avLst/>
          </a:prstGeom>
        </p:spPr>
      </p:pic>
      <p:sp>
        <p:nvSpPr>
          <p:cNvPr id="12" name="Textplatzhalter 6"/>
          <p:cNvSpPr txBox="1">
            <a:spLocks/>
          </p:cNvSpPr>
          <p:nvPr/>
        </p:nvSpPr>
        <p:spPr>
          <a:xfrm rot="16200000">
            <a:off x="9291092" y="2817376"/>
            <a:ext cx="5437187" cy="2169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800" kern="1200" baseline="0">
                <a:solidFill>
                  <a:srgbClr val="9F989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2B5B"/>
              </a:buClr>
              <a:buFont typeface="Wingdings" panose="05000000000000000000" pitchFamily="2" charset="2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Quelle: </a:t>
            </a:r>
            <a:r>
              <a:rPr lang="de-DE" dirty="0" err="1">
                <a:solidFill>
                  <a:schemeClr val="bg1"/>
                </a:solidFill>
              </a:rPr>
              <a:t>ArTo</a:t>
            </a:r>
            <a:r>
              <a:rPr lang="de-DE" dirty="0">
                <a:solidFill>
                  <a:schemeClr val="bg1"/>
                </a:solidFill>
              </a:rPr>
              <a:t> - stock.adobe.com</a:t>
            </a:r>
          </a:p>
        </p:txBody>
      </p:sp>
    </p:spTree>
    <p:extLst>
      <p:ext uri="{BB962C8B-B14F-4D97-AF65-F5344CB8AC3E}">
        <p14:creationId xmlns:p14="http://schemas.microsoft.com/office/powerpoint/2010/main" val="28904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DSK">
  <a:themeElements>
    <a:clrScheme name="DS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46E"/>
      </a:accent1>
      <a:accent2>
        <a:srgbClr val="0080A9"/>
      </a:accent2>
      <a:accent3>
        <a:srgbClr val="629C3D"/>
      </a:accent3>
      <a:accent4>
        <a:srgbClr val="617E86"/>
      </a:accent4>
      <a:accent5>
        <a:srgbClr val="7A154E"/>
      </a:accent5>
      <a:accent6>
        <a:srgbClr val="9D9093"/>
      </a:accent6>
      <a:hlink>
        <a:srgbClr val="7A154E"/>
      </a:hlink>
      <a:folHlink>
        <a:srgbClr val="0080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46E"/>
        </a:solidFill>
      </a:spPr>
      <a:bodyPr wrap="square" anchor="ctr" anchorCtr="0">
        <a:noAutofit/>
      </a:bodyPr>
      <a:lstStyle>
        <a:defPPr algn="ctr">
          <a:defRPr sz="1200" dirty="0">
            <a:solidFill>
              <a:srgbClr val="FFFFFF"/>
            </a:solidFill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SK">
  <a:themeElements>
    <a:clrScheme name="DS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46E"/>
      </a:accent1>
      <a:accent2>
        <a:srgbClr val="0080A9"/>
      </a:accent2>
      <a:accent3>
        <a:srgbClr val="629C3D"/>
      </a:accent3>
      <a:accent4>
        <a:srgbClr val="617E86"/>
      </a:accent4>
      <a:accent5>
        <a:srgbClr val="7A154E"/>
      </a:accent5>
      <a:accent6>
        <a:srgbClr val="9D9093"/>
      </a:accent6>
      <a:hlink>
        <a:srgbClr val="7A154E"/>
      </a:hlink>
      <a:folHlink>
        <a:srgbClr val="0080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F9577"/>
        </a:solidFill>
        <a:ln>
          <a:noFill/>
        </a:ln>
      </a:spPr>
      <a:bodyPr rtlCol="0" anchor="ctr"/>
      <a:lstStyle>
        <a:defPPr algn="ctr">
          <a:defRPr sz="8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SK ohne Dreiecke">
  <a:themeElements>
    <a:clrScheme name="DS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46E"/>
      </a:accent1>
      <a:accent2>
        <a:srgbClr val="0080A9"/>
      </a:accent2>
      <a:accent3>
        <a:srgbClr val="629C3D"/>
      </a:accent3>
      <a:accent4>
        <a:srgbClr val="617E86"/>
      </a:accent4>
      <a:accent5>
        <a:srgbClr val="7A154E"/>
      </a:accent5>
      <a:accent6>
        <a:srgbClr val="9D9093"/>
      </a:accent6>
      <a:hlink>
        <a:srgbClr val="7A154E"/>
      </a:hlink>
      <a:folHlink>
        <a:srgbClr val="0080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F9577"/>
        </a:solidFill>
        <a:ln>
          <a:noFill/>
        </a:ln>
      </a:spPr>
      <a:bodyPr rtlCol="0" anchor="ctr"/>
      <a:lstStyle>
        <a:defPPr algn="ctr">
          <a:defRPr sz="8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DSK">
  <a:themeElements>
    <a:clrScheme name="DS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46E"/>
      </a:accent1>
      <a:accent2>
        <a:srgbClr val="0080A9"/>
      </a:accent2>
      <a:accent3>
        <a:srgbClr val="629C3D"/>
      </a:accent3>
      <a:accent4>
        <a:srgbClr val="617E86"/>
      </a:accent4>
      <a:accent5>
        <a:srgbClr val="7A154E"/>
      </a:accent5>
      <a:accent6>
        <a:srgbClr val="9D9093"/>
      </a:accent6>
      <a:hlink>
        <a:srgbClr val="7A154E"/>
      </a:hlink>
      <a:folHlink>
        <a:srgbClr val="0080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46E"/>
        </a:solidFill>
      </a:spPr>
      <a:bodyPr wrap="square" anchor="ctr" anchorCtr="0">
        <a:noAutofit/>
      </a:bodyPr>
      <a:lstStyle>
        <a:defPPr algn="ctr">
          <a:defRPr sz="1200" dirty="0">
            <a:solidFill>
              <a:srgbClr val="FFFFFF"/>
            </a:solidFill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SK ohne Dreiecke">
  <a:themeElements>
    <a:clrScheme name="DS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46E"/>
      </a:accent1>
      <a:accent2>
        <a:srgbClr val="0080A9"/>
      </a:accent2>
      <a:accent3>
        <a:srgbClr val="629C3D"/>
      </a:accent3>
      <a:accent4>
        <a:srgbClr val="617E86"/>
      </a:accent4>
      <a:accent5>
        <a:srgbClr val="7A154E"/>
      </a:accent5>
      <a:accent6>
        <a:srgbClr val="9D9093"/>
      </a:accent6>
      <a:hlink>
        <a:srgbClr val="7A154E"/>
      </a:hlink>
      <a:folHlink>
        <a:srgbClr val="0080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F9577"/>
        </a:solidFill>
        <a:ln>
          <a:noFill/>
        </a:ln>
      </a:spPr>
      <a:bodyPr rtlCol="0" anchor="ctr"/>
      <a:lstStyle>
        <a:defPPr algn="ctr">
          <a:defRPr sz="8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DSK ohne Dreiecke">
  <a:themeElements>
    <a:clrScheme name="DS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46E"/>
      </a:accent1>
      <a:accent2>
        <a:srgbClr val="0080A9"/>
      </a:accent2>
      <a:accent3>
        <a:srgbClr val="629C3D"/>
      </a:accent3>
      <a:accent4>
        <a:srgbClr val="617E86"/>
      </a:accent4>
      <a:accent5>
        <a:srgbClr val="7A154E"/>
      </a:accent5>
      <a:accent6>
        <a:srgbClr val="9D9093"/>
      </a:accent6>
      <a:hlink>
        <a:srgbClr val="7A154E"/>
      </a:hlink>
      <a:folHlink>
        <a:srgbClr val="0080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F9577"/>
        </a:solidFill>
        <a:ln>
          <a:noFill/>
        </a:ln>
      </a:spPr>
      <a:bodyPr rtlCol="0" anchor="ctr"/>
      <a:lstStyle>
        <a:defPPr algn="ctr">
          <a:defRPr sz="8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SK Titel">
  <a:themeElements>
    <a:clrScheme name="DS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46E"/>
      </a:accent1>
      <a:accent2>
        <a:srgbClr val="0080A9"/>
      </a:accent2>
      <a:accent3>
        <a:srgbClr val="9D9093"/>
      </a:accent3>
      <a:accent4>
        <a:srgbClr val="7A154E"/>
      </a:accent4>
      <a:accent5>
        <a:srgbClr val="A8481E"/>
      </a:accent5>
      <a:accent6>
        <a:srgbClr val="629C5B"/>
      </a:accent6>
      <a:hlink>
        <a:srgbClr val="7A154E"/>
      </a:hlink>
      <a:folHlink>
        <a:srgbClr val="0080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F9577"/>
        </a:solidFill>
        <a:ln>
          <a:noFill/>
        </a:ln>
      </a:spPr>
      <a:bodyPr rtlCol="0" anchor="ctr"/>
      <a:lstStyle>
        <a:defPPr algn="ctr">
          <a:defRPr sz="8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DSK">
  <a:themeElements>
    <a:clrScheme name="DS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46E"/>
      </a:accent1>
      <a:accent2>
        <a:srgbClr val="0080A9"/>
      </a:accent2>
      <a:accent3>
        <a:srgbClr val="629C3D"/>
      </a:accent3>
      <a:accent4>
        <a:srgbClr val="617E86"/>
      </a:accent4>
      <a:accent5>
        <a:srgbClr val="7A154E"/>
      </a:accent5>
      <a:accent6>
        <a:srgbClr val="9D9093"/>
      </a:accent6>
      <a:hlink>
        <a:srgbClr val="7A154E"/>
      </a:hlink>
      <a:folHlink>
        <a:srgbClr val="0080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46E"/>
        </a:solidFill>
      </a:spPr>
      <a:bodyPr wrap="square" anchor="ctr" anchorCtr="0">
        <a:noAutofit/>
      </a:bodyPr>
      <a:lstStyle>
        <a:defPPr algn="ctr">
          <a:defRPr sz="1200" dirty="0">
            <a:solidFill>
              <a:srgbClr val="FFFFFF"/>
            </a:solidFill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DSK">
  <a:themeElements>
    <a:clrScheme name="DS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46E"/>
      </a:accent1>
      <a:accent2>
        <a:srgbClr val="0080A9"/>
      </a:accent2>
      <a:accent3>
        <a:srgbClr val="629C3D"/>
      </a:accent3>
      <a:accent4>
        <a:srgbClr val="617E86"/>
      </a:accent4>
      <a:accent5>
        <a:srgbClr val="7A154E"/>
      </a:accent5>
      <a:accent6>
        <a:srgbClr val="9D9093"/>
      </a:accent6>
      <a:hlink>
        <a:srgbClr val="7A154E"/>
      </a:hlink>
      <a:folHlink>
        <a:srgbClr val="0080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F9577"/>
        </a:solidFill>
        <a:ln>
          <a:noFill/>
        </a:ln>
      </a:spPr>
      <a:bodyPr rtlCol="0" anchor="ctr"/>
      <a:lstStyle>
        <a:defPPr algn="ctr">
          <a:defRPr sz="8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1896</Words>
  <Application>Microsoft Office PowerPoint</Application>
  <PresentationFormat>Breitbild</PresentationFormat>
  <Paragraphs>498</Paragraphs>
  <Slides>41</Slides>
  <Notes>21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9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41</vt:i4>
      </vt:variant>
    </vt:vector>
  </HeadingPairs>
  <TitlesOfParts>
    <vt:vector size="58" baseType="lpstr">
      <vt:lpstr>Arial</vt:lpstr>
      <vt:lpstr>Axia Stencil Light</vt:lpstr>
      <vt:lpstr>Calibri</vt:lpstr>
      <vt:lpstr>Symbol</vt:lpstr>
      <vt:lpstr>Times New Roman</vt:lpstr>
      <vt:lpstr>Wingdings</vt:lpstr>
      <vt:lpstr>7_DSK</vt:lpstr>
      <vt:lpstr>2_DSK</vt:lpstr>
      <vt:lpstr>1_DSK ohne Dreiecke</vt:lpstr>
      <vt:lpstr>5_DSK</vt:lpstr>
      <vt:lpstr>2_DSK ohne Dreiecke</vt:lpstr>
      <vt:lpstr>3_DSK ohne Dreiecke</vt:lpstr>
      <vt:lpstr>1_DSK Titel</vt:lpstr>
      <vt:lpstr>6_DSK</vt:lpstr>
      <vt:lpstr>3_DSK</vt:lpstr>
      <vt:lpstr>WordPad-Dokument</vt:lpstr>
      <vt:lpstr>Acrobat Document</vt:lpstr>
      <vt:lpstr>PowerPoint-Präsentation</vt:lpstr>
      <vt:lpstr>Agenda </vt:lpstr>
      <vt:lpstr>Zur Unterstützung bei der „Jahrhundertaufgabe  Wärmewende“ wurde die wärmelokal GmbH gegründet</vt:lpstr>
      <vt:lpstr>Zahlen &amp; fakten</vt:lpstr>
      <vt:lpstr>Wir sind in ganz Deutschland  zu hause</vt:lpstr>
      <vt:lpstr>Leistungen</vt:lpstr>
      <vt:lpstr>Klimaschutz / Energie / Mobilität / Nachhaltigkeit </vt:lpstr>
      <vt:lpstr>Ganzheitliche Unterstützung für Kommunen  bei den Herausforderungen der Wärmewende</vt:lpstr>
      <vt:lpstr>PowerPoint-Präsentation</vt:lpstr>
      <vt:lpstr>Aktuelle Rahmenbedingungen auf Bundesebene    </vt:lpstr>
      <vt:lpstr>Die entwicklung des co2-preises    </vt:lpstr>
      <vt:lpstr>Entwicklungspfade im wärmesektor bis 2050    </vt:lpstr>
      <vt:lpstr>Verzahnung der 65 %-EE-Vorgabe mit der  kommunalen Wärmeplanung</vt:lpstr>
      <vt:lpstr>Arbeitsschritte der kommunalen wärmeplanung </vt:lpstr>
      <vt:lpstr>Projektplan &amp; Ausblick</vt:lpstr>
      <vt:lpstr>Bestandsanalyse Sanierungsstand</vt:lpstr>
      <vt:lpstr>Bestandsanalyse Gebäudetypen</vt:lpstr>
      <vt:lpstr>Wärmeflächendichte</vt:lpstr>
      <vt:lpstr>WärmeLiniendichte</vt:lpstr>
      <vt:lpstr>Potenzialanalyse photovoltaik freiflächen</vt:lpstr>
      <vt:lpstr>Einteilung in Versorgungsgebiete</vt:lpstr>
      <vt:lpstr>Einteilung in Versorgungsgebiete</vt:lpstr>
      <vt:lpstr>Endenergiebedarfsentwicklung</vt:lpstr>
      <vt:lpstr>Treibhausgasemissionen</vt:lpstr>
      <vt:lpstr>Bestandsanalyse Vorhandenes Wärmenetz</vt:lpstr>
      <vt:lpstr>Bestandsanalyse POT. Erweiterung des Wärmenetzes</vt:lpstr>
      <vt:lpstr>Bestandsanalyse Vorhandenes Wärmenetz</vt:lpstr>
      <vt:lpstr>Bestandsanalyse Pot. Erweiterung des Wärmenetzes</vt:lpstr>
      <vt:lpstr>Potenzialanalyse Biomasse</vt:lpstr>
      <vt:lpstr>Ausgangssituation</vt:lpstr>
      <vt:lpstr>PowerPoint-Präsentation</vt:lpstr>
      <vt:lpstr>Beschlussvorschlag</vt:lpstr>
      <vt:lpstr>Nächste Schritte</vt:lpstr>
      <vt:lpstr>Ziel</vt:lpstr>
      <vt:lpstr>Mögliche Zeitschiene</vt:lpstr>
      <vt:lpstr>PowerPoint-Präsentation</vt:lpstr>
      <vt:lpstr>PowerPoint-Präsentation</vt:lpstr>
      <vt:lpstr>Aufstellung der Wärmelokal im Zusammenhang mit der Umsetzung von Wärmeprojekten</vt:lpstr>
      <vt:lpstr>KFW 432</vt:lpstr>
      <vt:lpstr>Zukunft Quartier Ansprechpartner 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Steiner, Claudia</dc:creator>
  <cp:lastModifiedBy>Schwarz, Albert</cp:lastModifiedBy>
  <cp:revision>641</cp:revision>
  <cp:lastPrinted>2026-04-13T09:57:06Z</cp:lastPrinted>
  <dcterms:created xsi:type="dcterms:W3CDTF">2019-09-20T07:32:32Z</dcterms:created>
  <dcterms:modified xsi:type="dcterms:W3CDTF">2026-04-15T09:19:28Z</dcterms:modified>
</cp:coreProperties>
</file>